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273" r:id="rId3"/>
    <p:sldId id="262" r:id="rId4"/>
    <p:sldId id="263" r:id="rId5"/>
    <p:sldId id="264" r:id="rId6"/>
    <p:sldId id="265" r:id="rId7"/>
    <p:sldId id="266" r:id="rId8"/>
    <p:sldId id="267" r:id="rId9"/>
    <p:sldId id="270" r:id="rId10"/>
    <p:sldId id="272" r:id="rId11"/>
    <p:sldId id="271" r:id="rId12"/>
    <p:sldId id="269" r:id="rId13"/>
    <p:sldId id="275" r:id="rId14"/>
    <p:sldId id="278" r:id="rId15"/>
    <p:sldId id="281" r:id="rId16"/>
    <p:sldId id="282" r:id="rId17"/>
    <p:sldId id="279" r:id="rId18"/>
    <p:sldId id="283" r:id="rId19"/>
    <p:sldId id="284" r:id="rId20"/>
    <p:sldId id="261" r:id="rId21"/>
    <p:sldId id="285" r:id="rId22"/>
    <p:sldId id="287" r:id="rId23"/>
    <p:sldId id="28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66239" autoAdjust="0"/>
  </p:normalViewPr>
  <p:slideViewPr>
    <p:cSldViewPr snapToGrid="0">
      <p:cViewPr varScale="1">
        <p:scale>
          <a:sx n="64" d="100"/>
          <a:sy n="64" d="100"/>
        </p:scale>
        <p:origin x="1632" y="168"/>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3496"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E42347-7488-451A-B606-84DB20340730}" type="datetimeFigureOut">
              <a:rPr lang="en-US"/>
              <a:t>10/3/18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9E4480-7364-4A3B-AE91-E6A3F39D3381}" type="slidenum">
              <a:rPr lang="en-US"/>
              <a:t>‹#›</a:t>
            </a:fld>
            <a:endParaRPr lang="en-US" dirty="0"/>
          </a:p>
        </p:txBody>
      </p:sp>
    </p:spTree>
    <p:extLst>
      <p:ext uri="{BB962C8B-B14F-4D97-AF65-F5344CB8AC3E}">
        <p14:creationId xmlns:p14="http://schemas.microsoft.com/office/powerpoint/2010/main" val="227277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E4480-7364-4A3B-AE91-E6A3F39D3381}" type="slidenum">
              <a:rPr lang="en-US"/>
              <a:t>1</a:t>
            </a:fld>
            <a:endParaRPr lang="en-US" dirty="0"/>
          </a:p>
        </p:txBody>
      </p:sp>
    </p:spTree>
    <p:extLst>
      <p:ext uri="{BB962C8B-B14F-4D97-AF65-F5344CB8AC3E}">
        <p14:creationId xmlns:p14="http://schemas.microsoft.com/office/powerpoint/2010/main" val="3930940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a:t>
            </a:r>
            <a:r>
              <a:rPr lang="en-US" baseline="0" dirty="0"/>
              <a:t> to new challenges, </a:t>
            </a:r>
            <a:r>
              <a:rPr lang="en-US" dirty="0"/>
              <a:t>Upper Class E presents an opportunit</a:t>
            </a:r>
            <a:r>
              <a:rPr lang="en-US" baseline="0" dirty="0"/>
              <a:t>y that </a:t>
            </a:r>
            <a:r>
              <a:rPr lang="en-US" baseline="0" dirty="0" err="1"/>
              <a:t>doesn</a:t>
            </a:r>
            <a:r>
              <a:rPr lang="mr-IN" baseline="0" dirty="0"/>
              <a:t>’</a:t>
            </a:r>
            <a:r>
              <a:rPr lang="en-US" baseline="0" dirty="0"/>
              <a:t>t exist in other airspace. </a:t>
            </a:r>
            <a:endParaRPr lang="en-US" dirty="0"/>
          </a:p>
        </p:txBody>
      </p:sp>
      <p:sp>
        <p:nvSpPr>
          <p:cNvPr id="4" name="Slide Number Placeholder 3"/>
          <p:cNvSpPr>
            <a:spLocks noGrp="1"/>
          </p:cNvSpPr>
          <p:nvPr>
            <p:ph type="sldNum" sz="quarter" idx="10"/>
          </p:nvPr>
        </p:nvSpPr>
        <p:spPr/>
        <p:txBody>
          <a:bodyPr/>
          <a:lstStyle/>
          <a:p>
            <a:fld id="{2FF5DC67-6D3E-465D-BD28-2C208E914C98}" type="slidenum">
              <a:rPr lang="en-US" smtClean="0"/>
              <a:t>11</a:t>
            </a:fld>
            <a:endParaRPr lang="en-US" dirty="0"/>
          </a:p>
        </p:txBody>
      </p:sp>
    </p:spTree>
    <p:extLst>
      <p:ext uri="{BB962C8B-B14F-4D97-AF65-F5344CB8AC3E}">
        <p14:creationId xmlns:p14="http://schemas.microsoft.com/office/powerpoint/2010/main" val="99226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9E4480-7364-4A3B-AE91-E6A3F39D3381}" type="slidenum">
              <a:rPr lang="en-US" smtClean="0"/>
              <a:t>12</a:t>
            </a:fld>
            <a:endParaRPr lang="en-US" dirty="0"/>
          </a:p>
        </p:txBody>
      </p:sp>
    </p:spTree>
    <p:extLst>
      <p:ext uri="{BB962C8B-B14F-4D97-AF65-F5344CB8AC3E}">
        <p14:creationId xmlns:p14="http://schemas.microsoft.com/office/powerpoint/2010/main" val="3473389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new concepts but they build on existing FAA approaches</a:t>
            </a:r>
            <a:endParaRPr lang="en-US" dirty="0"/>
          </a:p>
        </p:txBody>
      </p:sp>
      <p:sp>
        <p:nvSpPr>
          <p:cNvPr id="4" name="Slide Number Placeholder 3"/>
          <p:cNvSpPr>
            <a:spLocks noGrp="1"/>
          </p:cNvSpPr>
          <p:nvPr>
            <p:ph type="sldNum" sz="quarter" idx="10"/>
          </p:nvPr>
        </p:nvSpPr>
        <p:spPr/>
        <p:txBody>
          <a:bodyPr/>
          <a:lstStyle/>
          <a:p>
            <a:fld id="{2FF5DC67-6D3E-465D-BD28-2C208E914C98}" type="slidenum">
              <a:rPr lang="en-US" smtClean="0"/>
              <a:t>13</a:t>
            </a:fld>
            <a:endParaRPr lang="en-US" dirty="0"/>
          </a:p>
        </p:txBody>
      </p:sp>
    </p:spTree>
    <p:extLst>
      <p:ext uri="{BB962C8B-B14F-4D97-AF65-F5344CB8AC3E}">
        <p14:creationId xmlns:p14="http://schemas.microsoft.com/office/powerpoint/2010/main" val="145746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already</a:t>
            </a:r>
            <a:r>
              <a:rPr lang="en-US" baseline="0" dirty="0"/>
              <a:t> providing considerable amounts of shared operational information to commercial operations to support this concept, particularly for tactical monitoring.  The challenge in exporting existing programs, like ATOP to do conflict free route planning is time.  Many of the high altitude operators expect to remain in the airspace for several days or months. While the airspace is relatively uncongested this can be managed with manual systems, however, like all airspace, as demand increases, we will need automation support.</a:t>
            </a:r>
            <a:endParaRPr lang="en-US" dirty="0"/>
          </a:p>
        </p:txBody>
      </p:sp>
      <p:sp>
        <p:nvSpPr>
          <p:cNvPr id="4" name="Slide Number Placeholder 3"/>
          <p:cNvSpPr>
            <a:spLocks noGrp="1"/>
          </p:cNvSpPr>
          <p:nvPr>
            <p:ph type="sldNum" sz="quarter" idx="10"/>
          </p:nvPr>
        </p:nvSpPr>
        <p:spPr/>
        <p:txBody>
          <a:bodyPr/>
          <a:lstStyle/>
          <a:p>
            <a:fld id="{2FF5DC67-6D3E-465D-BD28-2C208E914C98}" type="slidenum">
              <a:rPr lang="en-US" smtClean="0"/>
              <a:t>14</a:t>
            </a:fld>
            <a:endParaRPr lang="en-US" dirty="0"/>
          </a:p>
        </p:txBody>
      </p:sp>
    </p:spTree>
    <p:extLst>
      <p:ext uri="{BB962C8B-B14F-4D97-AF65-F5344CB8AC3E}">
        <p14:creationId xmlns:p14="http://schemas.microsoft.com/office/powerpoint/2010/main" val="593960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look a the</a:t>
            </a:r>
            <a:r>
              <a:rPr lang="en-US" baseline="0" dirty="0"/>
              <a:t> existing flight rules and map them to users of Upper E airspace, we see that for manned aviation, space vehicle operations and unmanned IFR are covered under existing rules.  The new challenge is unmanned “VFR” </a:t>
            </a:r>
            <a:r>
              <a:rPr lang="mr-IN" baseline="0" dirty="0"/>
              <a:t>–</a:t>
            </a:r>
            <a:r>
              <a:rPr lang="en-US" baseline="0" dirty="0"/>
              <a:t> there is a mismatch between the underlying principles of visual flight rules and high altitude unmanned operations</a:t>
            </a:r>
            <a:endParaRPr lang="en-US" dirty="0"/>
          </a:p>
        </p:txBody>
      </p:sp>
      <p:sp>
        <p:nvSpPr>
          <p:cNvPr id="4" name="Slide Number Placeholder 3"/>
          <p:cNvSpPr>
            <a:spLocks noGrp="1"/>
          </p:cNvSpPr>
          <p:nvPr>
            <p:ph type="sldNum" sz="quarter" idx="10"/>
          </p:nvPr>
        </p:nvSpPr>
        <p:spPr/>
        <p:txBody>
          <a:bodyPr/>
          <a:lstStyle/>
          <a:p>
            <a:fld id="{2FF5DC67-6D3E-465D-BD28-2C208E914C98}" type="slidenum">
              <a:rPr lang="en-US" smtClean="0"/>
              <a:t>15</a:t>
            </a:fld>
            <a:endParaRPr lang="en-US" dirty="0"/>
          </a:p>
        </p:txBody>
      </p:sp>
    </p:spTree>
    <p:extLst>
      <p:ext uri="{BB962C8B-B14F-4D97-AF65-F5344CB8AC3E}">
        <p14:creationId xmlns:p14="http://schemas.microsoft.com/office/powerpoint/2010/main" val="3472550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answer these questions, we need new flight rules to provide a regulatory structure that matches the type of operation.  </a:t>
            </a:r>
            <a:endParaRPr lang="en-US" dirty="0"/>
          </a:p>
        </p:txBody>
      </p:sp>
      <p:sp>
        <p:nvSpPr>
          <p:cNvPr id="4" name="Slide Number Placeholder 3"/>
          <p:cNvSpPr>
            <a:spLocks noGrp="1"/>
          </p:cNvSpPr>
          <p:nvPr>
            <p:ph type="sldNum" sz="quarter" idx="10"/>
          </p:nvPr>
        </p:nvSpPr>
        <p:spPr/>
        <p:txBody>
          <a:bodyPr/>
          <a:lstStyle/>
          <a:p>
            <a:fld id="{2FF5DC67-6D3E-465D-BD28-2C208E914C98}" type="slidenum">
              <a:rPr lang="en-US" smtClean="0"/>
              <a:t>16</a:t>
            </a:fld>
            <a:endParaRPr lang="en-US" dirty="0"/>
          </a:p>
        </p:txBody>
      </p:sp>
    </p:spTree>
    <p:extLst>
      <p:ext uri="{BB962C8B-B14F-4D97-AF65-F5344CB8AC3E}">
        <p14:creationId xmlns:p14="http://schemas.microsoft.com/office/powerpoint/2010/main" val="397036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99E4480-7364-4A3B-AE91-E6A3F39D3381}" type="slidenum">
              <a:rPr lang="en-US" smtClean="0"/>
              <a:t>20</a:t>
            </a:fld>
            <a:endParaRPr lang="en-US" dirty="0"/>
          </a:p>
        </p:txBody>
      </p:sp>
    </p:spTree>
    <p:extLst>
      <p:ext uri="{BB962C8B-B14F-4D97-AF65-F5344CB8AC3E}">
        <p14:creationId xmlns:p14="http://schemas.microsoft.com/office/powerpoint/2010/main" val="1657013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399E4480-7364-4A3B-AE91-E6A3F39D3381}" type="slidenum">
              <a:rPr lang="en-US" smtClean="0"/>
              <a:t>22</a:t>
            </a:fld>
            <a:endParaRPr lang="en-US" dirty="0"/>
          </a:p>
        </p:txBody>
      </p:sp>
    </p:spTree>
    <p:extLst>
      <p:ext uri="{BB962C8B-B14F-4D97-AF65-F5344CB8AC3E}">
        <p14:creationId xmlns:p14="http://schemas.microsoft.com/office/powerpoint/2010/main" val="2712812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3962399" y="5870575"/>
            <a:ext cx="4893958"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a:prstGeom prst="rect">
            <a:avLst/>
          </a:prstGeo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6" name="Footer Placeholder 5"/>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5" name="Titel 4"/>
          <p:cNvSpPr>
            <a:spLocks noGrp="1"/>
          </p:cNvSpPr>
          <p:nvPr>
            <p:ph type="title" hasCustomPrompt="1"/>
          </p:nvPr>
        </p:nvSpPr>
        <p:spPr/>
        <p:txBody>
          <a:bodyPr/>
          <a:lstStyle/>
          <a:p>
            <a:r>
              <a:rPr lang="en-GB" noProof="0" dirty="0"/>
              <a:t>Click here to insert chart title</a:t>
            </a:r>
            <a:endParaRPr lang="en-GB" dirty="0"/>
          </a:p>
        </p:txBody>
      </p:sp>
      <p:sp>
        <p:nvSpPr>
          <p:cNvPr id="11" name="Textplatzhalter 10"/>
          <p:cNvSpPr>
            <a:spLocks noGrp="1"/>
          </p:cNvSpPr>
          <p:nvPr>
            <p:ph type="body" sz="quarter" idx="12" hasCustomPrompt="1"/>
          </p:nvPr>
        </p:nvSpPr>
        <p:spPr>
          <a:xfrm>
            <a:off x="485873" y="1590832"/>
            <a:ext cx="11218279" cy="4336996"/>
          </a:xfrm>
        </p:spPr>
        <p:txBody>
          <a:bodyPr/>
          <a:lstStyle/>
          <a:p>
            <a:pPr lvl="0"/>
            <a:r>
              <a:rPr lang="en-GB" noProof="0" dirty="0"/>
              <a:t>Click here to insert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ußzeilenplatzhalter 3"/>
          <p:cNvSpPr>
            <a:spLocks noGrp="1"/>
          </p:cNvSpPr>
          <p:nvPr>
            <p:ph type="ftr" sz="quarter" idx="13"/>
          </p:nvPr>
        </p:nvSpPr>
        <p:spPr>
          <a:xfrm>
            <a:off x="1529601" y="125971"/>
            <a:ext cx="10174550" cy="143967"/>
          </a:xfrm>
          <a:prstGeom prst="rect">
            <a:avLst/>
          </a:prstGeom>
        </p:spPr>
        <p:txBody>
          <a:bodyPr lIns="91413" tIns="45706" rIns="91413" bIns="45706"/>
          <a:lstStyle/>
          <a:p>
            <a:pPr>
              <a:defRPr/>
            </a:pPr>
            <a:r>
              <a:rPr lang="en-US" noProof="0"/>
              <a:t>&gt; NearSpace Interface between Air and Space Traffic Management &gt; Kaltenhaeuser &amp; Stilwell  •  IAC-18.D6.3.3 &gt; 2018-10-04</a:t>
            </a:r>
            <a:endParaRPr lang="en-GB" noProof="0" dirty="0"/>
          </a:p>
        </p:txBody>
      </p:sp>
      <p:sp>
        <p:nvSpPr>
          <p:cNvPr id="6" name="Foliennummernplatzhalter 5"/>
          <p:cNvSpPr>
            <a:spLocks noGrp="1"/>
          </p:cNvSpPr>
          <p:nvPr>
            <p:ph type="sldNum" sz="quarter" idx="14"/>
          </p:nvPr>
        </p:nvSpPr>
        <p:spPr>
          <a:xfrm>
            <a:off x="485874" y="125971"/>
            <a:ext cx="1043728" cy="143967"/>
          </a:xfrm>
          <a:prstGeom prst="rect">
            <a:avLst/>
          </a:prstGeom>
        </p:spPr>
        <p:txBody>
          <a:bodyPr lIns="91413" tIns="45706" rIns="91413" bIns="45706"/>
          <a:lstStyle/>
          <a:p>
            <a:pPr>
              <a:defRPr/>
            </a:pPr>
            <a:r>
              <a:rPr lang="en-GB" noProof="0" dirty="0"/>
              <a:t>DLR.de</a:t>
            </a:r>
            <a:r>
              <a:rPr lang="en-GB" dirty="0"/>
              <a:t>/</a:t>
            </a:r>
            <a:r>
              <a:rPr lang="en-GB" dirty="0" err="1"/>
              <a:t>fl</a:t>
            </a:r>
            <a:r>
              <a:rPr lang="en-GB" noProof="0" dirty="0"/>
              <a:t>  •  Chart </a:t>
            </a:r>
            <a:fld id="{A5AC3FBE-A647-41C9-A8C3-4435ED4FC895}" type="slidenum">
              <a:rPr lang="en-GB" noProof="0" smtClean="0"/>
              <a:pPr>
                <a:defRPr/>
              </a:pPr>
              <a:t>‹#›</a:t>
            </a:fld>
            <a:endParaRPr lang="en-GB" noProof="0" dirty="0"/>
          </a:p>
        </p:txBody>
      </p:sp>
    </p:spTree>
    <p:extLst>
      <p:ext uri="{BB962C8B-B14F-4D97-AF65-F5344CB8AC3E}">
        <p14:creationId xmlns:p14="http://schemas.microsoft.com/office/powerpoint/2010/main" val="3163029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0"/>
          </p:nvPr>
        </p:nvSpPr>
        <p:spPr>
          <a:xfrm>
            <a:off x="4673600" y="6486525"/>
            <a:ext cx="2844800" cy="234950"/>
          </a:xfrm>
          <a:prstGeom prst="rect">
            <a:avLst/>
          </a:prstGeom>
        </p:spPr>
        <p:txBody>
          <a:bodyPr/>
          <a:lstStyle>
            <a:lvl1pPr>
              <a:defRPr/>
            </a:lvl1pPr>
          </a:lstStyle>
          <a:p>
            <a:fld id="{C56037D6-FAEC-4C31-91A6-58A6C18A9030}" type="slidenum">
              <a:rPr lang="en-US" smtClean="0"/>
              <a:pPr/>
              <a:t>‹#›</a:t>
            </a:fld>
            <a:endParaRPr lang="en-US" dirty="0"/>
          </a:p>
        </p:txBody>
      </p:sp>
    </p:spTree>
    <p:extLst>
      <p:ext uri="{BB962C8B-B14F-4D97-AF65-F5344CB8AC3E}">
        <p14:creationId xmlns:p14="http://schemas.microsoft.com/office/powerpoint/2010/main" val="166743897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5" name="Footer Placeholder 4"/>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6" name="Footer Placeholder 5"/>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8" name="Footer Placeholder 7"/>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4" name="Footer Placeholder 3"/>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3" name="Footer Placeholder 2"/>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6" name="Footer Placeholder 5"/>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589660" y="5870575"/>
            <a:ext cx="1600200" cy="377825"/>
          </a:xfrm>
          <a:prstGeom prst="rect">
            <a:avLst/>
          </a:prstGeom>
        </p:spPr>
        <p:txBody>
          <a:bodyPr/>
          <a:lstStyle/>
          <a:p>
            <a:fld id="{B61BEF0D-F0BB-DE4B-95CE-6DB70DBA9567}" type="datetimeFigureOut">
              <a:rPr lang="en-US" dirty="0"/>
              <a:pPr/>
              <a:t>10/3/18</a:t>
            </a:fld>
            <a:endParaRPr lang="en-US" dirty="0"/>
          </a:p>
        </p:txBody>
      </p:sp>
      <p:sp>
        <p:nvSpPr>
          <p:cNvPr id="6" name="Footer Placeholder 5"/>
          <p:cNvSpPr>
            <a:spLocks noGrp="1"/>
          </p:cNvSpPr>
          <p:nvPr>
            <p:ph type="ftr" sz="quarter" idx="11"/>
          </p:nvPr>
        </p:nvSpPr>
        <p:spPr>
          <a:xfrm>
            <a:off x="685800" y="5870575"/>
            <a:ext cx="7827659" cy="3778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266060" y="5870575"/>
            <a:ext cx="551167" cy="377825"/>
          </a:xfrm>
          <a:prstGeom prst="rect">
            <a:avLst/>
          </a:prstGeo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4313" y="249217"/>
            <a:ext cx="10131425" cy="91773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logo.png"/>
          <p:cNvPicPr>
            <a:picLocks noChangeAspect="1"/>
          </p:cNvPicPr>
          <p:nvPr/>
        </p:nvPicPr>
        <p:blipFill>
          <a:blip r:embed="rId21"/>
          <a:stretch>
            <a:fillRect/>
          </a:stretch>
        </p:blipFill>
        <p:spPr>
          <a:xfrm>
            <a:off x="8134351" y="5849891"/>
            <a:ext cx="2743200" cy="827960"/>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 id="2147483669" r:id="rId18"/>
    <p:sldLayoutId id="2147483670" r:id="rId19"/>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5.png"/><Relationship Id="rId1" Type="http://schemas.openxmlformats.org/officeDocument/2006/relationships/slideLayout" Target="../slideLayouts/slideLayout5.xml"/><Relationship Id="rId5" Type="http://schemas.microsoft.com/office/2007/relationships/hdphoto" Target="../media/hdphoto3.wdp"/><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jpeg"/><Relationship Id="rId18" Type="http://schemas.openxmlformats.org/officeDocument/2006/relationships/image" Target="../media/image40.jpeg"/><Relationship Id="rId3" Type="http://schemas.openxmlformats.org/officeDocument/2006/relationships/image" Target="../media/image25.jpeg"/><Relationship Id="rId7" Type="http://schemas.openxmlformats.org/officeDocument/2006/relationships/image" Target="../media/image29.jpeg"/><Relationship Id="rId12" Type="http://schemas.openxmlformats.org/officeDocument/2006/relationships/image" Target="../media/image34.png"/><Relationship Id="rId17" Type="http://schemas.openxmlformats.org/officeDocument/2006/relationships/image" Target="../media/image39.jpeg"/><Relationship Id="rId2" Type="http://schemas.openxmlformats.org/officeDocument/2006/relationships/image" Target="../media/image24.jpeg"/><Relationship Id="rId16" Type="http://schemas.openxmlformats.org/officeDocument/2006/relationships/image" Target="../media/image38.jpeg"/><Relationship Id="rId1" Type="http://schemas.openxmlformats.org/officeDocument/2006/relationships/slideLayout" Target="../slideLayouts/slideLayout18.xml"/><Relationship Id="rId6" Type="http://schemas.openxmlformats.org/officeDocument/2006/relationships/image" Target="../media/image28.jpeg"/><Relationship Id="rId11" Type="http://schemas.openxmlformats.org/officeDocument/2006/relationships/image" Target="../media/image33.jpeg"/><Relationship Id="rId5" Type="http://schemas.openxmlformats.org/officeDocument/2006/relationships/image" Target="../media/image27.jpeg"/><Relationship Id="rId15" Type="http://schemas.openxmlformats.org/officeDocument/2006/relationships/image" Target="../media/image37.png"/><Relationship Id="rId10" Type="http://schemas.openxmlformats.org/officeDocument/2006/relationships/image" Target="../media/image32.png"/><Relationship Id="rId19" Type="http://schemas.openxmlformats.org/officeDocument/2006/relationships/image" Target="../media/image41.jpeg"/><Relationship Id="rId4" Type="http://schemas.openxmlformats.org/officeDocument/2006/relationships/image" Target="../media/image26.jpeg"/><Relationship Id="rId9" Type="http://schemas.openxmlformats.org/officeDocument/2006/relationships/image" Target="../media/image31.jpeg"/><Relationship Id="rId1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384300"/>
            <a:ext cx="7197725" cy="2496248"/>
          </a:xfrm>
        </p:spPr>
        <p:txBody>
          <a:bodyPr>
            <a:normAutofit/>
          </a:bodyPr>
          <a:lstStyle/>
          <a:p>
            <a:r>
              <a:rPr lang="en-US" sz="3200" dirty="0"/>
              <a:t>New Entrants, Commercial Space and Changing Airspace Management</a:t>
            </a:r>
            <a:br>
              <a:rPr lang="en-US" sz="3200" dirty="0"/>
            </a:br>
            <a:endParaRPr lang="en-US" sz="3200" dirty="0"/>
          </a:p>
        </p:txBody>
      </p:sp>
      <p:sp>
        <p:nvSpPr>
          <p:cNvPr id="3" name="Subtitle 2"/>
          <p:cNvSpPr>
            <a:spLocks noGrp="1"/>
          </p:cNvSpPr>
          <p:nvPr>
            <p:ph type="subTitle" idx="1"/>
          </p:nvPr>
        </p:nvSpPr>
        <p:spPr/>
        <p:txBody>
          <a:bodyPr>
            <a:normAutofit/>
          </a:bodyPr>
          <a:lstStyle/>
          <a:p>
            <a:r>
              <a:rPr lang="en-US" b="1" dirty="0"/>
              <a:t>Dr. Ruth Stilwell </a:t>
            </a:r>
            <a:endParaRPr lang="en-US" dirty="0"/>
          </a:p>
          <a:p>
            <a:r>
              <a:rPr lang="en-US" dirty="0"/>
              <a:t>Presented to Airline Dispatchers Federation </a:t>
            </a:r>
          </a:p>
          <a:p>
            <a:r>
              <a:rPr lang="en-US" dirty="0"/>
              <a:t>October  2018 Chicago, IL , </a:t>
            </a:r>
            <a:r>
              <a:rPr lang="en-US" dirty="0" err="1"/>
              <a:t>UsA</a:t>
            </a:r>
            <a:endParaRPr lang="en-US" dirty="0"/>
          </a:p>
        </p:txBody>
      </p:sp>
    </p:spTree>
    <p:extLst>
      <p:ext uri="{BB962C8B-B14F-4D97-AF65-F5344CB8AC3E}">
        <p14:creationId xmlns:p14="http://schemas.microsoft.com/office/powerpoint/2010/main" val="2526593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Perspectives</a:t>
            </a:r>
          </a:p>
        </p:txBody>
      </p:sp>
      <p:pic>
        <p:nvPicPr>
          <p:cNvPr id="4" name="image10.png"/>
          <p:cNvPicPr>
            <a:picLocks noChangeAspect="1"/>
          </p:cNvPicPr>
          <p:nvPr/>
        </p:nvPicPr>
        <p:blipFill>
          <a:blip r:embed="rId2"/>
          <a:srcRect/>
          <a:stretch>
            <a:fillRect/>
          </a:stretch>
        </p:blipFill>
        <p:spPr>
          <a:xfrm>
            <a:off x="6500172" y="2084341"/>
            <a:ext cx="5265840" cy="3296776"/>
          </a:xfrm>
          <a:prstGeom prst="rect">
            <a:avLst/>
          </a:prstGeom>
          <a:ln/>
        </p:spPr>
      </p:pic>
      <p:grpSp>
        <p:nvGrpSpPr>
          <p:cNvPr id="5" name="Group 4"/>
          <p:cNvGrpSpPr/>
          <p:nvPr/>
        </p:nvGrpSpPr>
        <p:grpSpPr>
          <a:xfrm>
            <a:off x="367620" y="2339617"/>
            <a:ext cx="6117491" cy="2961732"/>
            <a:chOff x="937343" y="2209800"/>
            <a:chExt cx="7508410" cy="3555999"/>
          </a:xfrm>
        </p:grpSpPr>
        <p:grpSp>
          <p:nvGrpSpPr>
            <p:cNvPr id="6" name="Shape 103"/>
            <p:cNvGrpSpPr/>
            <p:nvPr/>
          </p:nvGrpSpPr>
          <p:grpSpPr>
            <a:xfrm>
              <a:off x="1981200" y="2209800"/>
              <a:ext cx="3429000" cy="3530599"/>
              <a:chOff x="0" y="0"/>
              <a:chExt cx="3429000" cy="3530599"/>
            </a:xfrm>
          </p:grpSpPr>
          <p:sp>
            <p:nvSpPr>
              <p:cNvPr id="20" name="Shape 104"/>
              <p:cNvSpPr/>
              <p:nvPr/>
            </p:nvSpPr>
            <p:spPr>
              <a:xfrm rot="10800000">
                <a:off x="0" y="0"/>
                <a:ext cx="3429000" cy="1176866"/>
              </a:xfrm>
              <a:prstGeom prst="trapezoid">
                <a:avLst>
                  <a:gd name="adj" fmla="val 48561"/>
                </a:avLst>
              </a:prstGeom>
              <a:gradFill>
                <a:gsLst>
                  <a:gs pos="0">
                    <a:srgbClr val="1A1E20"/>
                  </a:gs>
                  <a:gs pos="100000">
                    <a:srgbClr val="5C5E5E"/>
                  </a:gs>
                </a:gsLst>
                <a:path path="circle">
                  <a:fillToRect l="50000" t="50000" r="50000" b="50000"/>
                </a:path>
                <a:tileRect/>
              </a:gradFill>
              <a:ln>
                <a:noFill/>
              </a:ln>
              <a:effectLst>
                <a:outerShdw blurRad="50800" dist="42924" dir="5400000"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 name="Shape 105"/>
              <p:cNvSpPr txBox="1"/>
              <p:nvPr/>
            </p:nvSpPr>
            <p:spPr>
              <a:xfrm>
                <a:off x="600074" y="0"/>
                <a:ext cx="2228850" cy="1176866"/>
              </a:xfrm>
              <a:prstGeom prst="rect">
                <a:avLst/>
              </a:prstGeom>
              <a:noFill/>
              <a:ln>
                <a:noFill/>
              </a:ln>
            </p:spPr>
            <p:txBody>
              <a:bodyPr spcFirstLastPara="1" wrap="square" lIns="60950" tIns="60950" rIns="60950" bIns="60950" anchor="ctr" anchorCtr="0">
                <a:noAutofit/>
              </a:bodyPr>
              <a:lstStyle/>
              <a:p>
                <a:pPr marL="0" marR="0" lvl="0" indent="0" algn="ctr" rtl="0">
                  <a:lnSpc>
                    <a:spcPct val="90000"/>
                  </a:lnSpc>
                  <a:spcBef>
                    <a:spcPts val="0"/>
                  </a:spcBef>
                  <a:spcAft>
                    <a:spcPts val="0"/>
                  </a:spcAft>
                  <a:buNone/>
                </a:pPr>
                <a:r>
                  <a:rPr lang="en-US" sz="4800" b="1" i="0" u="none" strike="noStrike" cap="none" dirty="0">
                    <a:solidFill>
                      <a:schemeClr val="accent6">
                        <a:lumMod val="20000"/>
                        <a:lumOff val="80000"/>
                      </a:schemeClr>
                    </a:solidFill>
                    <a:latin typeface="Arial Narrow"/>
                    <a:ea typeface="Arial Narrow"/>
                    <a:cs typeface="Arial Narrow"/>
                    <a:sym typeface="Arial Narrow"/>
                  </a:rPr>
                  <a:t>SPACE</a:t>
                </a:r>
                <a:endParaRPr sz="4800" b="0" i="0" u="none" strike="noStrike" cap="none" dirty="0">
                  <a:solidFill>
                    <a:schemeClr val="accent6">
                      <a:lumMod val="20000"/>
                      <a:lumOff val="80000"/>
                    </a:schemeClr>
                  </a:solidFill>
                  <a:latin typeface="Arial Narrow"/>
                  <a:ea typeface="Arial Narrow"/>
                  <a:cs typeface="Arial Narrow"/>
                  <a:sym typeface="Arial Narrow"/>
                </a:endParaRPr>
              </a:p>
            </p:txBody>
          </p:sp>
          <p:sp>
            <p:nvSpPr>
              <p:cNvPr id="22" name="Shape 106"/>
              <p:cNvSpPr/>
              <p:nvPr/>
            </p:nvSpPr>
            <p:spPr>
              <a:xfrm rot="10800000">
                <a:off x="571500" y="1176866"/>
                <a:ext cx="2286000" cy="1176866"/>
              </a:xfrm>
              <a:prstGeom prst="trapezoid">
                <a:avLst>
                  <a:gd name="adj" fmla="val 48561"/>
                </a:avLst>
              </a:prstGeom>
              <a:gradFill>
                <a:gsLst>
                  <a:gs pos="0">
                    <a:srgbClr val="1A1E20"/>
                  </a:gs>
                  <a:gs pos="100000">
                    <a:srgbClr val="5C5E5E"/>
                  </a:gs>
                </a:gsLst>
                <a:path path="circle">
                  <a:fillToRect l="50000" t="50000" r="50000" b="50000"/>
                </a:path>
                <a:tileRect/>
              </a:gradFill>
              <a:ln>
                <a:noFill/>
              </a:ln>
              <a:effectLst>
                <a:outerShdw blurRad="50800" dist="42924" dir="5400000"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 name="Shape 107"/>
              <p:cNvSpPr txBox="1"/>
              <p:nvPr/>
            </p:nvSpPr>
            <p:spPr>
              <a:xfrm>
                <a:off x="990886" y="1065292"/>
                <a:ext cx="1485900" cy="1176866"/>
              </a:xfrm>
              <a:prstGeom prst="rect">
                <a:avLst/>
              </a:prstGeom>
              <a:noFill/>
              <a:ln>
                <a:noFill/>
              </a:ln>
            </p:spPr>
            <p:txBody>
              <a:bodyPr spcFirstLastPara="1" wrap="square" lIns="50800" tIns="50800" rIns="50800" bIns="50800" anchor="ctr" anchorCtr="0">
                <a:noAutofit/>
              </a:bodyPr>
              <a:lstStyle/>
              <a:p>
                <a:pPr marL="0" marR="0" lvl="0" indent="0" algn="ctr" rtl="0">
                  <a:lnSpc>
                    <a:spcPct val="90000"/>
                  </a:lnSpc>
                  <a:spcBef>
                    <a:spcPts val="0"/>
                  </a:spcBef>
                  <a:spcAft>
                    <a:spcPts val="0"/>
                  </a:spcAft>
                  <a:buNone/>
                </a:pPr>
                <a:r>
                  <a:rPr lang="en-US" sz="3200" b="1" i="0" u="none" strike="noStrike" cap="none" dirty="0">
                    <a:solidFill>
                      <a:schemeClr val="accent6">
                        <a:lumMod val="40000"/>
                        <a:lumOff val="60000"/>
                      </a:schemeClr>
                    </a:solidFill>
                    <a:latin typeface="Arial Narrow"/>
                    <a:ea typeface="Arial Narrow"/>
                    <a:cs typeface="Arial Narrow"/>
                    <a:sym typeface="Arial Narrow"/>
                  </a:rPr>
                  <a:t>Near</a:t>
                </a:r>
                <a:r>
                  <a:rPr lang="en-US" sz="4000" b="1" i="0" u="none" strike="noStrike" cap="none" dirty="0">
                    <a:solidFill>
                      <a:schemeClr val="accent6">
                        <a:lumMod val="40000"/>
                        <a:lumOff val="60000"/>
                      </a:schemeClr>
                    </a:solidFill>
                    <a:latin typeface="Arial Narrow"/>
                    <a:ea typeface="Arial Narrow"/>
                    <a:cs typeface="Arial Narrow"/>
                    <a:sym typeface="Arial Narrow"/>
                  </a:rPr>
                  <a:t> </a:t>
                </a:r>
                <a:r>
                  <a:rPr lang="en-US" sz="3200" b="1" i="0" u="none" strike="noStrike" cap="none" dirty="0">
                    <a:solidFill>
                      <a:schemeClr val="accent6">
                        <a:lumMod val="40000"/>
                        <a:lumOff val="60000"/>
                      </a:schemeClr>
                    </a:solidFill>
                    <a:latin typeface="Arial Narrow"/>
                    <a:ea typeface="Arial Narrow"/>
                    <a:cs typeface="Arial Narrow"/>
                    <a:sym typeface="Arial Narrow"/>
                  </a:rPr>
                  <a:t>Space</a:t>
                </a:r>
                <a:endParaRPr sz="4000" b="1" i="0" u="none" strike="noStrike" cap="none" dirty="0">
                  <a:solidFill>
                    <a:schemeClr val="accent6">
                      <a:lumMod val="40000"/>
                      <a:lumOff val="60000"/>
                    </a:schemeClr>
                  </a:solidFill>
                  <a:latin typeface="Arial Narrow"/>
                  <a:ea typeface="Arial Narrow"/>
                  <a:cs typeface="Arial Narrow"/>
                  <a:sym typeface="Arial Narrow"/>
                </a:endParaRPr>
              </a:p>
            </p:txBody>
          </p:sp>
          <p:sp>
            <p:nvSpPr>
              <p:cNvPr id="24" name="Shape 108"/>
              <p:cNvSpPr/>
              <p:nvPr/>
            </p:nvSpPr>
            <p:spPr>
              <a:xfrm rot="10800000">
                <a:off x="1143000" y="2353733"/>
                <a:ext cx="1143000" cy="1176866"/>
              </a:xfrm>
              <a:prstGeom prst="trapezoid">
                <a:avLst>
                  <a:gd name="adj" fmla="val 50000"/>
                </a:avLst>
              </a:prstGeom>
              <a:gradFill>
                <a:gsLst>
                  <a:gs pos="0">
                    <a:srgbClr val="1A1E20"/>
                  </a:gs>
                  <a:gs pos="100000">
                    <a:srgbClr val="5C5E5E"/>
                  </a:gs>
                </a:gsLst>
                <a:path path="circle">
                  <a:fillToRect l="50000" t="50000" r="50000" b="50000"/>
                </a:path>
                <a:tileRect/>
              </a:gradFill>
              <a:ln>
                <a:noFill/>
              </a:ln>
              <a:effectLst>
                <a:outerShdw blurRad="50800" dist="42924" dir="5400000"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 name="Shape 109"/>
              <p:cNvSpPr txBox="1"/>
              <p:nvPr/>
            </p:nvSpPr>
            <p:spPr>
              <a:xfrm>
                <a:off x="1143000" y="2353733"/>
                <a:ext cx="1143000" cy="1176866"/>
              </a:xfrm>
              <a:prstGeom prst="rect">
                <a:avLst/>
              </a:prstGeom>
              <a:noFill/>
              <a:ln>
                <a:noFill/>
              </a:ln>
            </p:spPr>
            <p:txBody>
              <a:bodyPr spcFirstLastPara="1" wrap="square" lIns="22850" tIns="182875" rIns="22850" bIns="22850" anchor="t" anchorCtr="1">
                <a:noAutofit/>
              </a:bodyPr>
              <a:lstStyle/>
              <a:p>
                <a:pPr marL="0" marR="0" lvl="0" indent="0" algn="ctr" rtl="0">
                  <a:lnSpc>
                    <a:spcPct val="90000"/>
                  </a:lnSpc>
                  <a:spcBef>
                    <a:spcPts val="0"/>
                  </a:spcBef>
                  <a:spcAft>
                    <a:spcPts val="0"/>
                  </a:spcAft>
                  <a:buNone/>
                </a:pPr>
                <a:r>
                  <a:rPr lang="en-US" sz="1800" b="0" i="0" u="none" strike="noStrike" cap="none" dirty="0">
                    <a:solidFill>
                      <a:schemeClr val="accent6">
                        <a:lumMod val="60000"/>
                        <a:lumOff val="40000"/>
                      </a:schemeClr>
                    </a:solidFill>
                    <a:latin typeface="Arial Narrow"/>
                    <a:ea typeface="Arial Narrow"/>
                    <a:cs typeface="Arial Narrow"/>
                    <a:sym typeface="Arial Narrow"/>
                  </a:rPr>
                  <a:t>aviation</a:t>
                </a:r>
                <a:endParaRPr sz="1800" b="0" i="0" u="none" strike="noStrike" cap="none" dirty="0">
                  <a:solidFill>
                    <a:schemeClr val="accent6">
                      <a:lumMod val="60000"/>
                      <a:lumOff val="40000"/>
                    </a:schemeClr>
                  </a:solidFill>
                  <a:latin typeface="Arial Narrow"/>
                  <a:ea typeface="Arial Narrow"/>
                  <a:cs typeface="Arial Narrow"/>
                  <a:sym typeface="Arial Narrow"/>
                </a:endParaRPr>
              </a:p>
            </p:txBody>
          </p:sp>
        </p:grpSp>
        <p:grpSp>
          <p:nvGrpSpPr>
            <p:cNvPr id="7" name="Shape 110"/>
            <p:cNvGrpSpPr/>
            <p:nvPr/>
          </p:nvGrpSpPr>
          <p:grpSpPr>
            <a:xfrm>
              <a:off x="3810000" y="2209800"/>
              <a:ext cx="3581399" cy="3555999"/>
              <a:chOff x="0" y="0"/>
              <a:chExt cx="3581399" cy="3555999"/>
            </a:xfrm>
          </p:grpSpPr>
          <p:sp>
            <p:nvSpPr>
              <p:cNvPr id="14" name="Shape 111"/>
              <p:cNvSpPr/>
              <p:nvPr/>
            </p:nvSpPr>
            <p:spPr>
              <a:xfrm>
                <a:off x="1193800" y="0"/>
                <a:ext cx="1193800" cy="1185333"/>
              </a:xfrm>
              <a:prstGeom prst="trapezoid">
                <a:avLst>
                  <a:gd name="adj" fmla="val 50357"/>
                </a:avLst>
              </a:prstGeom>
              <a:gradFill>
                <a:gsLst>
                  <a:gs pos="0">
                    <a:srgbClr val="5D6F72">
                      <a:alpha val="89803"/>
                    </a:srgbClr>
                  </a:gs>
                  <a:gs pos="100000">
                    <a:srgbClr val="779397"/>
                  </a:gs>
                </a:gsLst>
                <a:path path="circle">
                  <a:fillToRect l="50000" t="50000" r="50000" b="50000"/>
                </a:path>
                <a:tileRect/>
              </a:gradFill>
              <a:ln>
                <a:noFill/>
              </a:ln>
              <a:effectLst>
                <a:outerShdw blurRad="50800" dist="42924" dir="5400000"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112"/>
              <p:cNvSpPr txBox="1"/>
              <p:nvPr/>
            </p:nvSpPr>
            <p:spPr>
              <a:xfrm>
                <a:off x="1193800" y="0"/>
                <a:ext cx="1193800" cy="1185333"/>
              </a:xfrm>
              <a:prstGeom prst="rect">
                <a:avLst/>
              </a:prstGeom>
              <a:noFill/>
              <a:ln>
                <a:noFill/>
              </a:ln>
            </p:spPr>
            <p:txBody>
              <a:bodyPr spcFirstLastPara="1" wrap="square" lIns="22850" tIns="22850" rIns="22850" bIns="274300" anchor="b" anchorCtr="1">
                <a:noAutofit/>
              </a:bodyPr>
              <a:lstStyle/>
              <a:p>
                <a:pPr marL="0" marR="0" lvl="0" indent="0" algn="ctr" rtl="0">
                  <a:lnSpc>
                    <a:spcPct val="90000"/>
                  </a:lnSpc>
                  <a:spcBef>
                    <a:spcPts val="0"/>
                  </a:spcBef>
                  <a:spcAft>
                    <a:spcPts val="0"/>
                  </a:spcAft>
                  <a:buNone/>
                </a:pPr>
                <a:r>
                  <a:rPr lang="en-US" sz="1800" b="0" i="0" u="none" strike="noStrike" cap="none" dirty="0">
                    <a:solidFill>
                      <a:schemeClr val="bg1">
                        <a:lumMod val="95000"/>
                        <a:lumOff val="5000"/>
                      </a:schemeClr>
                    </a:solidFill>
                    <a:latin typeface="Arial Narrow"/>
                    <a:ea typeface="Arial Narrow"/>
                    <a:cs typeface="Arial Narrow"/>
                    <a:sym typeface="Arial Narrow"/>
                  </a:rPr>
                  <a:t>space</a:t>
                </a:r>
                <a:endParaRPr sz="1800" b="0" i="0" u="none" strike="noStrike" cap="none" dirty="0">
                  <a:solidFill>
                    <a:schemeClr val="bg1">
                      <a:lumMod val="95000"/>
                      <a:lumOff val="5000"/>
                    </a:schemeClr>
                  </a:solidFill>
                  <a:latin typeface="Arial Narrow"/>
                  <a:ea typeface="Arial Narrow"/>
                  <a:cs typeface="Arial Narrow"/>
                  <a:sym typeface="Arial Narrow"/>
                </a:endParaRPr>
              </a:p>
            </p:txBody>
          </p:sp>
          <p:sp>
            <p:nvSpPr>
              <p:cNvPr id="16" name="Shape 113"/>
              <p:cNvSpPr/>
              <p:nvPr/>
            </p:nvSpPr>
            <p:spPr>
              <a:xfrm>
                <a:off x="596900" y="1185333"/>
                <a:ext cx="2387600" cy="1185333"/>
              </a:xfrm>
              <a:prstGeom prst="trapezoid">
                <a:avLst>
                  <a:gd name="adj" fmla="val 50357"/>
                </a:avLst>
              </a:prstGeom>
              <a:gradFill>
                <a:gsLst>
                  <a:gs pos="0">
                    <a:srgbClr val="5D6F72">
                      <a:alpha val="69803"/>
                    </a:srgbClr>
                  </a:gs>
                  <a:gs pos="100000">
                    <a:srgbClr val="779397"/>
                  </a:gs>
                </a:gsLst>
                <a:path path="circle">
                  <a:fillToRect l="50000" t="50000" r="50000" b="50000"/>
                </a:path>
                <a:tileRect/>
              </a:gradFill>
              <a:ln>
                <a:noFill/>
              </a:ln>
              <a:effectLst>
                <a:outerShdw blurRad="50800" dist="42924" dir="5400000"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14"/>
              <p:cNvSpPr txBox="1"/>
              <p:nvPr/>
            </p:nvSpPr>
            <p:spPr>
              <a:xfrm>
                <a:off x="1014729" y="1185333"/>
                <a:ext cx="1551940" cy="1185333"/>
              </a:xfrm>
              <a:prstGeom prst="rect">
                <a:avLst/>
              </a:prstGeom>
              <a:noFill/>
              <a:ln>
                <a:noFill/>
              </a:ln>
            </p:spPr>
            <p:txBody>
              <a:bodyPr spcFirstLastPara="1" wrap="square" lIns="46975" tIns="46975" rIns="46975" bIns="46975" anchor="ctr" anchorCtr="0">
                <a:noAutofit/>
              </a:bodyPr>
              <a:lstStyle/>
              <a:p>
                <a:pPr marL="0" marR="0" lvl="0" indent="0" algn="ctr" rtl="0">
                  <a:lnSpc>
                    <a:spcPct val="90000"/>
                  </a:lnSpc>
                  <a:spcBef>
                    <a:spcPts val="0"/>
                  </a:spcBef>
                  <a:spcAft>
                    <a:spcPts val="0"/>
                  </a:spcAft>
                  <a:buNone/>
                </a:pPr>
                <a:r>
                  <a:rPr lang="en-US" sz="2800" b="1" i="0" u="none" strike="noStrike" cap="none" dirty="0">
                    <a:solidFill>
                      <a:schemeClr val="tx1">
                        <a:lumMod val="85000"/>
                      </a:schemeClr>
                    </a:solidFill>
                    <a:latin typeface="Arial Narrow"/>
                    <a:ea typeface="Arial Narrow"/>
                    <a:cs typeface="Arial Narrow"/>
                    <a:sym typeface="Arial Narrow"/>
                  </a:rPr>
                  <a:t>High Altitude</a:t>
                </a:r>
                <a:endParaRPr sz="3700" b="1" i="0" u="none" strike="noStrike" cap="none" dirty="0">
                  <a:solidFill>
                    <a:schemeClr val="tx1">
                      <a:lumMod val="85000"/>
                    </a:schemeClr>
                  </a:solidFill>
                  <a:latin typeface="Arial Narrow"/>
                  <a:ea typeface="Arial Narrow"/>
                  <a:cs typeface="Arial Narrow"/>
                  <a:sym typeface="Arial Narrow"/>
                </a:endParaRPr>
              </a:p>
            </p:txBody>
          </p:sp>
          <p:sp>
            <p:nvSpPr>
              <p:cNvPr id="18" name="Shape 115"/>
              <p:cNvSpPr/>
              <p:nvPr/>
            </p:nvSpPr>
            <p:spPr>
              <a:xfrm>
                <a:off x="0" y="2370666"/>
                <a:ext cx="3581399" cy="1185333"/>
              </a:xfrm>
              <a:prstGeom prst="trapezoid">
                <a:avLst>
                  <a:gd name="adj" fmla="val 50357"/>
                </a:avLst>
              </a:prstGeom>
              <a:gradFill>
                <a:gsLst>
                  <a:gs pos="0">
                    <a:srgbClr val="5D6F72">
                      <a:alpha val="49803"/>
                    </a:srgbClr>
                  </a:gs>
                  <a:gs pos="100000">
                    <a:srgbClr val="779397"/>
                  </a:gs>
                </a:gsLst>
                <a:path path="circle">
                  <a:fillToRect l="50000" t="50000" r="50000" b="50000"/>
                </a:path>
                <a:tileRect/>
              </a:gradFill>
              <a:ln>
                <a:noFill/>
              </a:ln>
              <a:effectLst>
                <a:outerShdw blurRad="50800" dist="42924" dir="5400000" rotWithShape="0">
                  <a:srgbClr val="000000">
                    <a:alpha val="40000"/>
                  </a:srgb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 name="Shape 116"/>
              <p:cNvSpPr txBox="1"/>
              <p:nvPr/>
            </p:nvSpPr>
            <p:spPr>
              <a:xfrm>
                <a:off x="626744" y="2370666"/>
                <a:ext cx="2327910" cy="1185333"/>
              </a:xfrm>
              <a:prstGeom prst="rect">
                <a:avLst/>
              </a:prstGeom>
              <a:noFill/>
              <a:ln>
                <a:noFill/>
              </a:ln>
            </p:spPr>
            <p:txBody>
              <a:bodyPr spcFirstLastPara="1" wrap="square" lIns="55875" tIns="55875" rIns="55875" bIns="55875" anchor="ctr" anchorCtr="0">
                <a:noAutofit/>
              </a:bodyPr>
              <a:lstStyle/>
              <a:p>
                <a:pPr marL="0" marR="0" lvl="0" indent="0" algn="ctr" rtl="0">
                  <a:lnSpc>
                    <a:spcPct val="90000"/>
                  </a:lnSpc>
                  <a:spcBef>
                    <a:spcPts val="0"/>
                  </a:spcBef>
                  <a:spcAft>
                    <a:spcPts val="0"/>
                  </a:spcAft>
                  <a:buNone/>
                </a:pPr>
                <a:r>
                  <a:rPr lang="en-US" sz="3600" b="1" i="0" u="none" strike="noStrike" cap="none" dirty="0">
                    <a:solidFill>
                      <a:schemeClr val="tx1">
                        <a:lumMod val="95000"/>
                      </a:schemeClr>
                    </a:solidFill>
                    <a:latin typeface="Arial Narrow"/>
                    <a:ea typeface="Arial Narrow"/>
                    <a:cs typeface="Arial Narrow"/>
                    <a:sym typeface="Arial Narrow"/>
                  </a:rPr>
                  <a:t>AVIATION</a:t>
                </a:r>
                <a:endParaRPr sz="4400" b="0" i="0" u="none" strike="noStrike" cap="none" dirty="0">
                  <a:solidFill>
                    <a:schemeClr val="tx1">
                      <a:lumMod val="95000"/>
                    </a:schemeClr>
                  </a:solidFill>
                  <a:latin typeface="Arial Narrow"/>
                  <a:ea typeface="Arial Narrow"/>
                  <a:cs typeface="Arial Narrow"/>
                  <a:sym typeface="Arial Narrow"/>
                </a:endParaRPr>
              </a:p>
            </p:txBody>
          </p:sp>
        </p:grpSp>
        <p:cxnSp>
          <p:nvCxnSpPr>
            <p:cNvPr id="8" name="Shape 117"/>
            <p:cNvCxnSpPr>
              <a:endCxn id="12" idx="1"/>
            </p:cNvCxnSpPr>
            <p:nvPr/>
          </p:nvCxnSpPr>
          <p:spPr>
            <a:xfrm>
              <a:off x="2003824" y="3353486"/>
              <a:ext cx="5086295" cy="45681"/>
            </a:xfrm>
            <a:prstGeom prst="straightConnector1">
              <a:avLst/>
            </a:prstGeom>
            <a:noFill/>
            <a:ln w="9525" cap="flat" cmpd="sng">
              <a:solidFill>
                <a:schemeClr val="accent1"/>
              </a:solidFill>
              <a:prstDash val="solid"/>
              <a:round/>
              <a:headEnd type="none" w="sm" len="sm"/>
              <a:tailEnd type="none" w="sm" len="sm"/>
            </a:ln>
          </p:spPr>
        </p:cxnSp>
        <p:cxnSp>
          <p:nvCxnSpPr>
            <p:cNvPr id="9" name="Shape 118"/>
            <p:cNvCxnSpPr/>
            <p:nvPr/>
          </p:nvCxnSpPr>
          <p:spPr>
            <a:xfrm>
              <a:off x="2024332" y="4606099"/>
              <a:ext cx="5030548" cy="9427"/>
            </a:xfrm>
            <a:prstGeom prst="straightConnector1">
              <a:avLst/>
            </a:prstGeom>
            <a:noFill/>
            <a:ln w="9525" cap="flat" cmpd="sng">
              <a:solidFill>
                <a:schemeClr val="accent1"/>
              </a:solidFill>
              <a:prstDash val="solid"/>
              <a:round/>
              <a:headEnd type="none" w="sm" len="sm"/>
              <a:tailEnd type="none" w="sm" len="sm"/>
            </a:ln>
          </p:spPr>
        </p:cxnSp>
        <p:sp>
          <p:nvSpPr>
            <p:cNvPr id="10" name="Shape 119"/>
            <p:cNvSpPr txBox="1"/>
            <p:nvPr/>
          </p:nvSpPr>
          <p:spPr>
            <a:xfrm>
              <a:off x="937343" y="3192969"/>
              <a:ext cx="958825" cy="35220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dirty="0">
                  <a:latin typeface="Arial Narrow"/>
                  <a:ea typeface="Arial Narrow"/>
                  <a:cs typeface="Arial Narrow"/>
                  <a:sym typeface="Arial Narrow"/>
                </a:rPr>
                <a:t>100km</a:t>
              </a:r>
              <a:endParaRPr sz="1800" dirty="0">
                <a:latin typeface="Arial Narrow"/>
                <a:ea typeface="Arial Narrow"/>
                <a:cs typeface="Arial Narrow"/>
                <a:sym typeface="Arial Narrow"/>
              </a:endParaRPr>
            </a:p>
          </p:txBody>
        </p:sp>
        <p:sp>
          <p:nvSpPr>
            <p:cNvPr id="11" name="Shape 120"/>
            <p:cNvSpPr txBox="1"/>
            <p:nvPr/>
          </p:nvSpPr>
          <p:spPr>
            <a:xfrm>
              <a:off x="1019379" y="4316591"/>
              <a:ext cx="1004953" cy="361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Arial Narrow"/>
                  <a:ea typeface="Arial Narrow"/>
                  <a:cs typeface="Arial Narrow"/>
                  <a:sym typeface="Arial Narrow"/>
                </a:rPr>
                <a:t>20km</a:t>
              </a:r>
              <a:endParaRPr sz="1800" dirty="0">
                <a:latin typeface="Arial Narrow"/>
                <a:ea typeface="Arial Narrow"/>
                <a:cs typeface="Arial Narrow"/>
                <a:sym typeface="Arial Narrow"/>
              </a:endParaRPr>
            </a:p>
          </p:txBody>
        </p:sp>
        <p:sp>
          <p:nvSpPr>
            <p:cNvPr id="12" name="Shape 121"/>
            <p:cNvSpPr txBox="1"/>
            <p:nvPr/>
          </p:nvSpPr>
          <p:spPr>
            <a:xfrm>
              <a:off x="7090118" y="3253162"/>
              <a:ext cx="1355635" cy="2920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Arial Narrow"/>
                  <a:ea typeface="Arial Narrow"/>
                  <a:cs typeface="Arial Narrow"/>
                  <a:sym typeface="Arial Narrow"/>
                </a:rPr>
                <a:t>328,000ft</a:t>
              </a:r>
              <a:endParaRPr sz="1800" dirty="0">
                <a:latin typeface="Arial Narrow"/>
                <a:ea typeface="Arial Narrow"/>
                <a:cs typeface="Arial Narrow"/>
                <a:sym typeface="Arial Narrow"/>
              </a:endParaRPr>
            </a:p>
          </p:txBody>
        </p:sp>
        <p:sp>
          <p:nvSpPr>
            <p:cNvPr id="13" name="Shape 122"/>
            <p:cNvSpPr txBox="1"/>
            <p:nvPr/>
          </p:nvSpPr>
          <p:spPr>
            <a:xfrm>
              <a:off x="7254194" y="4376786"/>
              <a:ext cx="1138661" cy="37988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dirty="0">
                  <a:latin typeface="Arial Narrow"/>
                  <a:ea typeface="Arial Narrow"/>
                  <a:cs typeface="Arial Narrow"/>
                  <a:sym typeface="Arial Narrow"/>
                </a:rPr>
                <a:t>60,000ft</a:t>
              </a:r>
              <a:endParaRPr sz="1800" dirty="0">
                <a:latin typeface="Arial Narrow"/>
                <a:ea typeface="Arial Narrow"/>
                <a:cs typeface="Arial Narrow"/>
                <a:sym typeface="Arial Narrow"/>
              </a:endParaRPr>
            </a:p>
          </p:txBody>
        </p:sp>
      </p:grpSp>
    </p:spTree>
    <p:extLst>
      <p:ext uri="{BB962C8B-B14F-4D97-AF65-F5344CB8AC3E}">
        <p14:creationId xmlns:p14="http://schemas.microsoft.com/office/powerpoint/2010/main" val="2183252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Upper Class E different from other airspace?</a:t>
            </a:r>
          </a:p>
        </p:txBody>
      </p:sp>
      <p:sp>
        <p:nvSpPr>
          <p:cNvPr id="4" name="Text Placeholder 3"/>
          <p:cNvSpPr>
            <a:spLocks noGrp="1"/>
          </p:cNvSpPr>
          <p:nvPr>
            <p:ph type="body" sz="half" idx="1"/>
          </p:nvPr>
        </p:nvSpPr>
        <p:spPr/>
        <p:txBody>
          <a:bodyPr/>
          <a:lstStyle/>
          <a:p>
            <a:pPr marL="0" indent="0">
              <a:buNone/>
            </a:pPr>
            <a:r>
              <a:rPr lang="en-US" b="1" dirty="0"/>
              <a:t>Airspace</a:t>
            </a:r>
          </a:p>
          <a:p>
            <a:pPr marL="0" indent="0">
              <a:buNone/>
            </a:pPr>
            <a:endParaRPr lang="en-US" dirty="0"/>
          </a:p>
          <a:p>
            <a:r>
              <a:rPr lang="en-US" sz="2400" dirty="0"/>
              <a:t>Free from obstacles and terrain</a:t>
            </a:r>
          </a:p>
          <a:p>
            <a:r>
              <a:rPr lang="en-US" sz="2400" dirty="0"/>
              <a:t>Low density/demand</a:t>
            </a:r>
          </a:p>
          <a:p>
            <a:r>
              <a:rPr lang="en-US" sz="2400" dirty="0"/>
              <a:t>All aircraft known to ATC </a:t>
            </a:r>
          </a:p>
          <a:p>
            <a:r>
              <a:rPr lang="en-US" sz="2400" dirty="0"/>
              <a:t>Operator tracking information can augment ATC surveillance</a:t>
            </a:r>
          </a:p>
          <a:p>
            <a:pPr marL="0" indent="0">
              <a:buNone/>
            </a:pPr>
            <a:endParaRPr lang="en-US" dirty="0"/>
          </a:p>
        </p:txBody>
      </p:sp>
      <p:sp>
        <p:nvSpPr>
          <p:cNvPr id="5" name="Content Placeholder 4"/>
          <p:cNvSpPr>
            <a:spLocks noGrp="1"/>
          </p:cNvSpPr>
          <p:nvPr>
            <p:ph sz="half" idx="2"/>
          </p:nvPr>
        </p:nvSpPr>
        <p:spPr/>
        <p:txBody>
          <a:bodyPr/>
          <a:lstStyle/>
          <a:p>
            <a:pPr marL="0" indent="0">
              <a:buNone/>
            </a:pPr>
            <a:r>
              <a:rPr lang="en-US" b="1" dirty="0"/>
              <a:t>Operations</a:t>
            </a:r>
          </a:p>
          <a:p>
            <a:r>
              <a:rPr lang="en-US" sz="2400" dirty="0"/>
              <a:t>Most aircraft are unmanned</a:t>
            </a:r>
          </a:p>
          <a:p>
            <a:r>
              <a:rPr lang="en-US" sz="2400" dirty="0"/>
              <a:t>Some flight plans not point to point</a:t>
            </a:r>
          </a:p>
          <a:p>
            <a:r>
              <a:rPr lang="en-US" sz="2400" dirty="0"/>
              <a:t>Long endurance flights</a:t>
            </a:r>
          </a:p>
          <a:p>
            <a:r>
              <a:rPr lang="en-US" sz="2400" dirty="0"/>
              <a:t>Mix between slow moving aircraft with limited maneuverability and high speed operations </a:t>
            </a:r>
          </a:p>
        </p:txBody>
      </p:sp>
    </p:spTree>
    <p:extLst>
      <p:ext uri="{BB962C8B-B14F-4D97-AF65-F5344CB8AC3E}">
        <p14:creationId xmlns:p14="http://schemas.microsoft.com/office/powerpoint/2010/main" val="3916401434"/>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Why does any of this matter to the Dispatch profession?</a:t>
            </a:r>
          </a:p>
        </p:txBody>
      </p:sp>
      <p:sp>
        <p:nvSpPr>
          <p:cNvPr id="3" name="Content Placeholder 2"/>
          <p:cNvSpPr>
            <a:spLocks noGrp="1"/>
          </p:cNvSpPr>
          <p:nvPr>
            <p:ph idx="1"/>
          </p:nvPr>
        </p:nvSpPr>
        <p:spPr>
          <a:xfrm>
            <a:off x="685801" y="1573875"/>
            <a:ext cx="10131425" cy="4158185"/>
          </a:xfrm>
        </p:spPr>
        <p:txBody>
          <a:bodyPr>
            <a:normAutofit/>
          </a:bodyPr>
          <a:lstStyle/>
          <a:p>
            <a:r>
              <a:rPr lang="en-US" sz="2400" dirty="0"/>
              <a:t>More launches</a:t>
            </a:r>
          </a:p>
          <a:p>
            <a:r>
              <a:rPr lang="en-US" sz="2400" dirty="0"/>
              <a:t>New aircraft types</a:t>
            </a:r>
          </a:p>
          <a:p>
            <a:r>
              <a:rPr lang="en-US" sz="2400" dirty="0"/>
              <a:t>New flight rules</a:t>
            </a:r>
          </a:p>
          <a:p>
            <a:r>
              <a:rPr lang="en-US" sz="2400" dirty="0"/>
              <a:t>New roles</a:t>
            </a:r>
          </a:p>
          <a:p>
            <a:pPr lvl="1"/>
            <a:r>
              <a:rPr lang="en-US" sz="2200" dirty="0"/>
              <a:t>Unpiloted, remotely piloted and optionally piloted aircraft </a:t>
            </a:r>
          </a:p>
          <a:p>
            <a:pPr lvl="1"/>
            <a:r>
              <a:rPr lang="en-US" sz="2200" dirty="0"/>
              <a:t>Blurs line between pilot and ATC</a:t>
            </a:r>
          </a:p>
          <a:p>
            <a:pPr lvl="1"/>
            <a:r>
              <a:rPr lang="en-US" sz="2200" dirty="0"/>
              <a:t>New interaction </a:t>
            </a:r>
            <a:r>
              <a:rPr lang="mr-IN" sz="2200" dirty="0"/>
              <a:t>–</a:t>
            </a:r>
            <a:r>
              <a:rPr lang="en-US" sz="2200" dirty="0"/>
              <a:t> operator and ATC</a:t>
            </a:r>
          </a:p>
          <a:p>
            <a:pPr marL="0" indent="0">
              <a:buNone/>
            </a:pPr>
            <a:endParaRPr lang="en-US" sz="2400" dirty="0"/>
          </a:p>
        </p:txBody>
      </p:sp>
    </p:spTree>
    <p:extLst>
      <p:ext uri="{BB962C8B-B14F-4D97-AF65-F5344CB8AC3E}">
        <p14:creationId xmlns:p14="http://schemas.microsoft.com/office/powerpoint/2010/main" val="27461236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ideas</a:t>
            </a:r>
          </a:p>
        </p:txBody>
      </p:sp>
      <p:sp>
        <p:nvSpPr>
          <p:cNvPr id="3" name="Content Placeholder 2"/>
          <p:cNvSpPr>
            <a:spLocks noGrp="1"/>
          </p:cNvSpPr>
          <p:nvPr>
            <p:ph idx="1"/>
          </p:nvPr>
        </p:nvSpPr>
        <p:spPr/>
        <p:txBody>
          <a:bodyPr>
            <a:normAutofit/>
          </a:bodyPr>
          <a:lstStyle/>
          <a:p>
            <a:r>
              <a:rPr lang="en-US" sz="2800" dirty="0"/>
              <a:t>Situational awareness tools and </a:t>
            </a:r>
          </a:p>
          <a:p>
            <a:pPr marL="0" indent="0" algn="ctr">
              <a:buNone/>
            </a:pPr>
            <a:r>
              <a:rPr lang="en-US" sz="2800" dirty="0"/>
              <a:t>		cooperative traffic management </a:t>
            </a:r>
          </a:p>
          <a:p>
            <a:pPr marL="0" indent="0">
              <a:buNone/>
            </a:pPr>
            <a:endParaRPr lang="en-US" sz="2800" dirty="0"/>
          </a:p>
          <a:p>
            <a:r>
              <a:rPr lang="en-US" sz="2800" dirty="0"/>
              <a:t>unmanned aircraft to operate in Class E airspace above FL600 with the </a:t>
            </a:r>
          </a:p>
          <a:p>
            <a:pPr marL="0" indent="0" algn="ctr">
              <a:buNone/>
            </a:pPr>
            <a:r>
              <a:rPr lang="en-US" sz="2800" dirty="0"/>
              <a:t>		flexibility of VFR </a:t>
            </a:r>
          </a:p>
          <a:p>
            <a:endParaRPr lang="en-US" sz="2800" dirty="0"/>
          </a:p>
          <a:p>
            <a:endParaRPr lang="en-US" sz="2800" dirty="0"/>
          </a:p>
        </p:txBody>
      </p:sp>
    </p:spTree>
    <p:extLst>
      <p:ext uri="{BB962C8B-B14F-4D97-AF65-F5344CB8AC3E}">
        <p14:creationId xmlns:p14="http://schemas.microsoft.com/office/powerpoint/2010/main" val="150404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1" end="1"/>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nodeType="clickEffect">
                                  <p:stCondLst>
                                    <p:cond delay="0"/>
                                  </p:stCondLst>
                                  <p:childTnLst>
                                    <p:animScale>
                                      <p:cBhvr>
                                        <p:cTn id="10"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Cooperative Airspace Management</a:t>
            </a:r>
          </a:p>
        </p:txBody>
      </p:sp>
      <p:sp>
        <p:nvSpPr>
          <p:cNvPr id="3" name="Content Placeholder 2"/>
          <p:cNvSpPr>
            <a:spLocks noGrp="1"/>
          </p:cNvSpPr>
          <p:nvPr>
            <p:ph idx="1"/>
          </p:nvPr>
        </p:nvSpPr>
        <p:spPr>
          <a:xfrm>
            <a:off x="719221" y="1640721"/>
            <a:ext cx="10131425" cy="4575973"/>
          </a:xfrm>
        </p:spPr>
        <p:txBody>
          <a:bodyPr>
            <a:normAutofit/>
          </a:bodyPr>
          <a:lstStyle/>
          <a:p>
            <a:pPr>
              <a:spcAft>
                <a:spcPts val="1200"/>
              </a:spcAft>
            </a:pPr>
            <a:r>
              <a:rPr lang="en-US" sz="2400" dirty="0"/>
              <a:t>The concept of cooperatively managed airspace progresses the FAA’s increasing information sharing and stakeholder engagement, including CARF, CDM, TIS-B, and ATOP.  </a:t>
            </a:r>
          </a:p>
          <a:p>
            <a:pPr>
              <a:spcAft>
                <a:spcPts val="1200"/>
              </a:spcAft>
            </a:pPr>
            <a:r>
              <a:rPr lang="en-US" sz="2400" dirty="0"/>
              <a:t>The goal is to allow for conflict free route planning with tactical monitoring while ensuring system safety. </a:t>
            </a:r>
          </a:p>
          <a:p>
            <a:pPr>
              <a:spcAft>
                <a:spcPts val="1200"/>
              </a:spcAft>
            </a:pPr>
            <a:r>
              <a:rPr lang="en-US" sz="2400" dirty="0"/>
              <a:t>This builds on the current concept of monitoring and control by exception used in Oceanic airspace. </a:t>
            </a:r>
          </a:p>
          <a:p>
            <a:pPr>
              <a:spcAft>
                <a:spcPts val="1200"/>
              </a:spcAft>
            </a:pPr>
            <a:r>
              <a:rPr lang="en-US" sz="2400" dirty="0"/>
              <a:t>Develops new flight rules, X-FR, to allow unmanned aircraft with flexibility of VFR.</a:t>
            </a:r>
          </a:p>
        </p:txBody>
      </p:sp>
    </p:spTree>
    <p:extLst>
      <p:ext uri="{BB962C8B-B14F-4D97-AF65-F5344CB8AC3E}">
        <p14:creationId xmlns:p14="http://schemas.microsoft.com/office/powerpoint/2010/main" val="89075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3">
                                            <p:txEl>
                                              <p:pRg st="1" end="1"/>
                                            </p:txEl>
                                          </p:spTgt>
                                        </p:tgtEl>
                                        <p:attrNameLst>
                                          <p:attrName>style.color</p:attrName>
                                        </p:attrNameLst>
                                      </p:cBhvr>
                                      <p:to>
                                        <a:schemeClr val="accent2"/>
                                      </p:to>
                                    </p:animClr>
                                    <p:animClr clrSpc="rgb" dir="cw">
                                      <p:cBhvr>
                                        <p:cTn id="7" dur="500" fill="hold"/>
                                        <p:tgtEl>
                                          <p:spTgt spid="3">
                                            <p:txEl>
                                              <p:pRg st="1" end="1"/>
                                            </p:txEl>
                                          </p:spTgt>
                                        </p:tgtEl>
                                        <p:attrNameLst>
                                          <p:attrName>fillcolor</p:attrName>
                                        </p:attrNameLst>
                                      </p:cBhvr>
                                      <p:to>
                                        <a:schemeClr val="accent2"/>
                                      </p:to>
                                    </p:animClr>
                                    <p:set>
                                      <p:cBhvr>
                                        <p:cTn id="8" dur="500" fill="hold"/>
                                        <p:tgtEl>
                                          <p:spTgt spid="3">
                                            <p:txEl>
                                              <p:pRg st="1" end="1"/>
                                            </p:txEl>
                                          </p:spTgt>
                                        </p:tgtEl>
                                        <p:attrNameLst>
                                          <p:attrName>fill.type</p:attrName>
                                        </p:attrNameLst>
                                      </p:cBhvr>
                                      <p:to>
                                        <p:strVal val="solid"/>
                                      </p:to>
                                    </p:set>
                                    <p:anim to="1.5" calcmode="lin" valueType="num">
                                      <p:cBhvr override="childStyle">
                                        <p:cTn id="9" dur="500" fill="hold"/>
                                        <p:tgtEl>
                                          <p:spTgt spid="3">
                                            <p:txEl>
                                              <p:pRg st="1" end="1"/>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Flight Rules </a:t>
            </a:r>
            <a:r>
              <a:rPr lang="mr-IN" dirty="0"/>
              <a:t>–</a:t>
            </a:r>
            <a:r>
              <a:rPr lang="en-US" dirty="0"/>
              <a:t> Current Ops</a:t>
            </a:r>
          </a:p>
        </p:txBody>
      </p:sp>
      <p:sp>
        <p:nvSpPr>
          <p:cNvPr id="3" name="Text Placeholder 2"/>
          <p:cNvSpPr>
            <a:spLocks noGrp="1"/>
          </p:cNvSpPr>
          <p:nvPr>
            <p:ph type="body" sz="half" idx="1"/>
          </p:nvPr>
        </p:nvSpPr>
        <p:spPr/>
        <p:txBody>
          <a:bodyPr/>
          <a:lstStyle/>
          <a:p>
            <a:pPr marL="0" indent="0">
              <a:buNone/>
            </a:pPr>
            <a:r>
              <a:rPr lang="en-US" sz="4800" b="1" dirty="0"/>
              <a:t>Manned</a:t>
            </a:r>
            <a:endParaRPr lang="en-US" b="1" dirty="0"/>
          </a:p>
          <a:p>
            <a:endParaRPr lang="en-US" sz="2400" b="1" dirty="0"/>
          </a:p>
          <a:p>
            <a:r>
              <a:rPr lang="en-US" sz="2400" b="1" dirty="0"/>
              <a:t>IFR</a:t>
            </a:r>
            <a:r>
              <a:rPr lang="en-US" sz="2400" dirty="0"/>
              <a:t> – separation standards need to be clarified</a:t>
            </a:r>
          </a:p>
          <a:p>
            <a:r>
              <a:rPr lang="en-US" sz="2400" b="1" dirty="0"/>
              <a:t>VFR</a:t>
            </a:r>
            <a:r>
              <a:rPr lang="en-US" sz="2400" dirty="0"/>
              <a:t> – not anticipated, but same rules as other airspace</a:t>
            </a:r>
          </a:p>
          <a:p>
            <a:r>
              <a:rPr lang="en-US" sz="2400" b="1" dirty="0"/>
              <a:t>Space Vehicle Operations </a:t>
            </a:r>
            <a:r>
              <a:rPr lang="en-US" sz="2400" dirty="0"/>
              <a:t>–same as other airspace categories</a:t>
            </a:r>
          </a:p>
          <a:p>
            <a:endParaRPr lang="en-US" dirty="0"/>
          </a:p>
          <a:p>
            <a:endParaRPr lang="en-US" dirty="0"/>
          </a:p>
        </p:txBody>
      </p:sp>
      <p:sp>
        <p:nvSpPr>
          <p:cNvPr id="4" name="Content Placeholder 3"/>
          <p:cNvSpPr>
            <a:spLocks noGrp="1"/>
          </p:cNvSpPr>
          <p:nvPr>
            <p:ph sz="half" idx="2"/>
          </p:nvPr>
        </p:nvSpPr>
        <p:spPr>
          <a:xfrm>
            <a:off x="6180890" y="1382955"/>
            <a:ext cx="5384800" cy="4525963"/>
          </a:xfrm>
        </p:spPr>
        <p:txBody>
          <a:bodyPr/>
          <a:lstStyle/>
          <a:p>
            <a:pPr marL="0" indent="0">
              <a:buNone/>
            </a:pPr>
            <a:r>
              <a:rPr lang="en-US" sz="4800" b="1" dirty="0"/>
              <a:t>Unmanned</a:t>
            </a:r>
          </a:p>
          <a:p>
            <a:endParaRPr lang="en-US" sz="2400" b="1" dirty="0"/>
          </a:p>
          <a:p>
            <a:r>
              <a:rPr lang="en-US" sz="2400" b="1" dirty="0"/>
              <a:t>IFR</a:t>
            </a:r>
            <a:r>
              <a:rPr lang="en-US" sz="2400" dirty="0"/>
              <a:t> – 7200.23A “</a:t>
            </a:r>
            <a:r>
              <a:rPr lang="en-US" sz="2400" i="1" dirty="0"/>
              <a:t>UAS flying under IFR should be handled the same as manned IFR aircraft…”</a:t>
            </a:r>
          </a:p>
          <a:p>
            <a:r>
              <a:rPr lang="en-US" sz="2400" b="1" dirty="0"/>
              <a:t>VFR</a:t>
            </a:r>
            <a:r>
              <a:rPr lang="en-US" sz="2400" dirty="0"/>
              <a:t> – new flight rules needed</a:t>
            </a:r>
          </a:p>
          <a:p>
            <a:r>
              <a:rPr lang="en-US" sz="2400" b="1" dirty="0"/>
              <a:t>Space Vehicle Operations </a:t>
            </a:r>
            <a:r>
              <a:rPr lang="en-US" sz="2400" dirty="0"/>
              <a:t>– same as other airspace categories</a:t>
            </a:r>
          </a:p>
          <a:p>
            <a:pPr marL="0" indent="0">
              <a:buNone/>
            </a:pPr>
            <a:endParaRPr lang="en-US" dirty="0"/>
          </a:p>
        </p:txBody>
      </p:sp>
    </p:spTree>
    <p:extLst>
      <p:ext uri="{BB962C8B-B14F-4D97-AF65-F5344CB8AC3E}">
        <p14:creationId xmlns:p14="http://schemas.microsoft.com/office/powerpoint/2010/main" val="19567426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4">
                                            <p:txEl>
                                              <p:pRg st="3" end="3"/>
                                            </p:txEl>
                                          </p:spTgt>
                                        </p:tgtEl>
                                        <p:attrNameLst>
                                          <p:attrName>style.color</p:attrName>
                                        </p:attrNameLst>
                                      </p:cBhvr>
                                      <p:to>
                                        <a:srgbClr val="FFFF0A"/>
                                      </p:to>
                                    </p:animClr>
                                    <p:animClr clrSpc="rgb" dir="cw">
                                      <p:cBhvr>
                                        <p:cTn id="7" dur="500" fill="hold"/>
                                        <p:tgtEl>
                                          <p:spTgt spid="4">
                                            <p:txEl>
                                              <p:pRg st="3" end="3"/>
                                            </p:txEl>
                                          </p:spTgt>
                                        </p:tgtEl>
                                        <p:attrNameLst>
                                          <p:attrName>fillcolor</p:attrName>
                                        </p:attrNameLst>
                                      </p:cBhvr>
                                      <p:to>
                                        <a:srgbClr val="FFFF0A"/>
                                      </p:to>
                                    </p:animClr>
                                    <p:set>
                                      <p:cBhvr>
                                        <p:cTn id="8" dur="500" fill="hold"/>
                                        <p:tgtEl>
                                          <p:spTgt spid="4">
                                            <p:txEl>
                                              <p:pRg st="3" end="3"/>
                                            </p:txEl>
                                          </p:spTgt>
                                        </p:tgtEl>
                                        <p:attrNameLst>
                                          <p:attrName>fill.type</p:attrName>
                                        </p:attrNameLst>
                                      </p:cBhvr>
                                      <p:to>
                                        <p:strVal val="solid"/>
                                      </p:to>
                                    </p:set>
                                    <p:anim to="1.5" calcmode="lin" valueType="num">
                                      <p:cBhvr override="childStyle">
                                        <p:cTn id="9" dur="500" fill="hold"/>
                                        <p:tgtEl>
                                          <p:spTgt spid="4">
                                            <p:txEl>
                                              <p:pRg st="3" end="3"/>
                                            </p:txEl>
                                          </p:spTgt>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Flight Rules X-FR</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2115829"/>
              </p:ext>
            </p:extLst>
          </p:nvPr>
        </p:nvGraphicFramePr>
        <p:xfrm>
          <a:off x="2133600" y="1410175"/>
          <a:ext cx="8624716" cy="4711700"/>
        </p:xfrm>
        <a:graphic>
          <a:graphicData uri="http://schemas.openxmlformats.org/drawingml/2006/table">
            <a:tbl>
              <a:tblPr firstRow="1" firstCol="1"/>
              <a:tblGrid>
                <a:gridCol w="2156179">
                  <a:extLst>
                    <a:ext uri="{9D8B030D-6E8A-4147-A177-3AD203B41FA5}">
                      <a16:colId xmlns:a16="http://schemas.microsoft.com/office/drawing/2014/main" val="20000"/>
                    </a:ext>
                  </a:extLst>
                </a:gridCol>
                <a:gridCol w="2156179">
                  <a:extLst>
                    <a:ext uri="{9D8B030D-6E8A-4147-A177-3AD203B41FA5}">
                      <a16:colId xmlns:a16="http://schemas.microsoft.com/office/drawing/2014/main" val="20001"/>
                    </a:ext>
                  </a:extLst>
                </a:gridCol>
                <a:gridCol w="2156179">
                  <a:extLst>
                    <a:ext uri="{9D8B030D-6E8A-4147-A177-3AD203B41FA5}">
                      <a16:colId xmlns:a16="http://schemas.microsoft.com/office/drawing/2014/main" val="20002"/>
                    </a:ext>
                  </a:extLst>
                </a:gridCol>
                <a:gridCol w="2156179">
                  <a:extLst>
                    <a:ext uri="{9D8B030D-6E8A-4147-A177-3AD203B41FA5}">
                      <a16:colId xmlns:a16="http://schemas.microsoft.com/office/drawing/2014/main" val="20003"/>
                    </a:ext>
                  </a:extLst>
                </a:gridCol>
              </a:tblGrid>
              <a:tr h="942340">
                <a:tc>
                  <a:txBody>
                    <a:bodyPr/>
                    <a:lstStyle/>
                    <a:p>
                      <a:pPr algn="ctr" rtl="0" fontAlgn="t">
                        <a:lnSpc>
                          <a:spcPct val="100000"/>
                        </a:lnSpc>
                        <a:spcBef>
                          <a:spcPts val="0"/>
                        </a:spcBef>
                        <a:spcAft>
                          <a:spcPts val="0"/>
                        </a:spcAft>
                      </a:pPr>
                      <a:r>
                        <a:rPr lang="en-US" sz="1800" b="1" i="0" u="none" strike="noStrike" dirty="0">
                          <a:solidFill>
                            <a:srgbClr val="000000"/>
                          </a:solidFill>
                          <a:effectLst/>
                          <a:latin typeface="Arial"/>
                        </a:rPr>
                        <a:t>Flight Rules</a:t>
                      </a:r>
                      <a:endParaRPr lang="en-US" sz="18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9EEB"/>
                    </a:solidFill>
                  </a:tcPr>
                </a:tc>
                <a:tc>
                  <a:txBody>
                    <a:bodyPr/>
                    <a:lstStyle/>
                    <a:p>
                      <a:pPr algn="ctr" rtl="0" fontAlgn="t">
                        <a:lnSpc>
                          <a:spcPct val="100000"/>
                        </a:lnSpc>
                        <a:spcBef>
                          <a:spcPts val="0"/>
                        </a:spcBef>
                        <a:spcAft>
                          <a:spcPts val="0"/>
                        </a:spcAft>
                      </a:pPr>
                      <a:r>
                        <a:rPr lang="en-US" sz="1800" b="1" i="0" u="none" strike="noStrike" dirty="0">
                          <a:solidFill>
                            <a:srgbClr val="000000"/>
                          </a:solidFill>
                          <a:effectLst/>
                          <a:latin typeface="Arial"/>
                        </a:rPr>
                        <a:t>IFR</a:t>
                      </a:r>
                      <a:endParaRPr lang="en-US" sz="18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9EEB"/>
                    </a:solidFill>
                  </a:tcPr>
                </a:tc>
                <a:tc>
                  <a:txBody>
                    <a:bodyPr/>
                    <a:lstStyle/>
                    <a:p>
                      <a:pPr algn="ctr" rtl="0" fontAlgn="t">
                        <a:lnSpc>
                          <a:spcPct val="100000"/>
                        </a:lnSpc>
                        <a:spcBef>
                          <a:spcPts val="0"/>
                        </a:spcBef>
                        <a:spcAft>
                          <a:spcPts val="0"/>
                        </a:spcAft>
                      </a:pPr>
                      <a:r>
                        <a:rPr lang="en-US" sz="1800" b="1" i="0" u="none" strike="noStrike" dirty="0">
                          <a:solidFill>
                            <a:srgbClr val="000000"/>
                          </a:solidFill>
                          <a:effectLst/>
                          <a:latin typeface="Arial"/>
                        </a:rPr>
                        <a:t>VFR</a:t>
                      </a:r>
                      <a:endParaRPr lang="en-US" sz="18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9EEB"/>
                    </a:solidFill>
                  </a:tcPr>
                </a:tc>
                <a:tc>
                  <a:txBody>
                    <a:bodyPr/>
                    <a:lstStyle/>
                    <a:p>
                      <a:pPr algn="ctr" rtl="0" fontAlgn="t">
                        <a:lnSpc>
                          <a:spcPct val="100000"/>
                        </a:lnSpc>
                        <a:spcBef>
                          <a:spcPts val="0"/>
                        </a:spcBef>
                        <a:spcAft>
                          <a:spcPts val="0"/>
                        </a:spcAft>
                      </a:pPr>
                      <a:r>
                        <a:rPr lang="en-US" sz="1800" b="1" i="0" u="none" strike="noStrike" dirty="0">
                          <a:solidFill>
                            <a:srgbClr val="000000"/>
                          </a:solidFill>
                          <a:effectLst/>
                          <a:latin typeface="Arial"/>
                        </a:rPr>
                        <a:t>X-FR</a:t>
                      </a:r>
                      <a:endParaRPr lang="en-US" sz="18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D9EEB"/>
                    </a:solidFill>
                  </a:tcPr>
                </a:tc>
                <a:extLst>
                  <a:ext uri="{0D108BD9-81ED-4DB2-BD59-A6C34878D82A}">
                    <a16:rowId xmlns:a16="http://schemas.microsoft.com/office/drawing/2014/main" val="10000"/>
                  </a:ext>
                </a:extLst>
              </a:tr>
              <a:tr h="942340">
                <a:tc>
                  <a:txBody>
                    <a:bodyPr/>
                    <a:lstStyle/>
                    <a:p>
                      <a:pPr algn="ctr" rtl="0" fontAlgn="t">
                        <a:lnSpc>
                          <a:spcPct val="100000"/>
                        </a:lnSpc>
                        <a:spcBef>
                          <a:spcPts val="0"/>
                        </a:spcBef>
                        <a:spcAft>
                          <a:spcPts val="0"/>
                        </a:spcAft>
                      </a:pPr>
                      <a:r>
                        <a:rPr lang="en-US" sz="1600" b="0" i="0" u="none" strike="noStrike" dirty="0">
                          <a:solidFill>
                            <a:srgbClr val="000000"/>
                          </a:solidFill>
                          <a:effectLst/>
                          <a:latin typeface="Arial"/>
                        </a:rPr>
                        <a:t>Traffic Avoidance</a:t>
                      </a:r>
                      <a:endParaRPr lang="en-US" sz="16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ATC separation</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See and avoid</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Detect and avoid</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42340">
                <a:tc>
                  <a:txBody>
                    <a:bodyPr/>
                    <a:lstStyle/>
                    <a:p>
                      <a:pPr algn="ctr" rtl="0" fontAlgn="t">
                        <a:lnSpc>
                          <a:spcPct val="100000"/>
                        </a:lnSpc>
                        <a:spcBef>
                          <a:spcPts val="0"/>
                        </a:spcBef>
                        <a:spcAft>
                          <a:spcPts val="0"/>
                        </a:spcAft>
                      </a:pPr>
                      <a:r>
                        <a:rPr lang="en-US" sz="1600" b="0" i="0" u="none" strike="noStrike" dirty="0">
                          <a:solidFill>
                            <a:srgbClr val="000000"/>
                          </a:solidFill>
                          <a:effectLst/>
                          <a:latin typeface="Arial"/>
                        </a:rPr>
                        <a:t>Traffic Advisories</a:t>
                      </a:r>
                      <a:endParaRPr lang="en-US" sz="16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From ATC to pilot</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From ATC to pilot</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Automated alert to operator</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42340">
                <a:tc>
                  <a:txBody>
                    <a:bodyPr/>
                    <a:lstStyle/>
                    <a:p>
                      <a:pPr algn="ctr" rtl="0" fontAlgn="t">
                        <a:lnSpc>
                          <a:spcPct val="100000"/>
                        </a:lnSpc>
                        <a:spcBef>
                          <a:spcPts val="0"/>
                        </a:spcBef>
                        <a:spcAft>
                          <a:spcPts val="0"/>
                        </a:spcAft>
                      </a:pPr>
                      <a:r>
                        <a:rPr lang="en-US" sz="1600" b="0" i="0" u="none" strike="noStrike" dirty="0">
                          <a:solidFill>
                            <a:srgbClr val="000000"/>
                          </a:solidFill>
                          <a:effectLst/>
                          <a:latin typeface="Arial"/>
                        </a:rPr>
                        <a:t>Distance from Traffic</a:t>
                      </a:r>
                      <a:endParaRPr lang="en-US" sz="16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ATC separation minima</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Remain well clear</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Remain well clear</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42340">
                <a:tc>
                  <a:txBody>
                    <a:bodyPr/>
                    <a:lstStyle/>
                    <a:p>
                      <a:pPr algn="ctr" rtl="0" fontAlgn="t">
                        <a:lnSpc>
                          <a:spcPct val="100000"/>
                        </a:lnSpc>
                        <a:spcBef>
                          <a:spcPts val="0"/>
                        </a:spcBef>
                        <a:spcAft>
                          <a:spcPts val="0"/>
                        </a:spcAft>
                      </a:pPr>
                      <a:r>
                        <a:rPr lang="en-US" sz="1600" b="0" i="0" u="none" strike="noStrike" dirty="0">
                          <a:solidFill>
                            <a:srgbClr val="000000"/>
                          </a:solidFill>
                          <a:effectLst/>
                          <a:latin typeface="Arial"/>
                        </a:rPr>
                        <a:t>Responsibility</a:t>
                      </a:r>
                      <a:endParaRPr lang="en-US" sz="1600" dirty="0">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E0E3"/>
                    </a:solidFill>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ATC</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Pilot</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lnSpc>
                          <a:spcPct val="100000"/>
                        </a:lnSpc>
                        <a:spcBef>
                          <a:spcPts val="0"/>
                        </a:spcBef>
                        <a:spcAft>
                          <a:spcPts val="0"/>
                        </a:spcAft>
                      </a:pPr>
                      <a:r>
                        <a:rPr lang="en-US" sz="1800" b="0" i="0" u="none" strike="noStrike" dirty="0">
                          <a:solidFill>
                            <a:schemeClr val="tx1"/>
                          </a:solidFill>
                          <a:effectLst/>
                          <a:latin typeface="Arial"/>
                        </a:rPr>
                        <a:t>Operator</a:t>
                      </a:r>
                      <a:endParaRPr lang="en-US" sz="1800" dirty="0">
                        <a:solidFill>
                          <a:schemeClr val="tx1"/>
                        </a:solidFill>
                        <a:effectLst/>
                      </a:endParaRPr>
                    </a:p>
                  </a:txBody>
                  <a:tcPr marL="84667" marR="84667" marT="63500" marB="635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7" name="Rectangle 3"/>
          <p:cNvSpPr>
            <a:spLocks noChangeArrowheads="1"/>
          </p:cNvSpPr>
          <p:nvPr/>
        </p:nvSpPr>
        <p:spPr bwMode="auto">
          <a:xfrm>
            <a:off x="2133600" y="2726035"/>
            <a:ext cx="184666" cy="9233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3" name="Rectangle 2"/>
          <p:cNvSpPr/>
          <p:nvPr/>
        </p:nvSpPr>
        <p:spPr>
          <a:xfrm>
            <a:off x="1888225" y="5046886"/>
            <a:ext cx="9040085" cy="1253366"/>
          </a:xfrm>
          <a:prstGeom prst="rect">
            <a:avLst/>
          </a:prstGeom>
          <a:noFill/>
          <a:ln w="76200" cmpd="sng">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364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conflict free route planning with tactical monitoring 	(Remain well clear)</a:t>
            </a:r>
          </a:p>
        </p:txBody>
      </p:sp>
      <p:sp>
        <p:nvSpPr>
          <p:cNvPr id="3" name="Content Placeholder 2"/>
          <p:cNvSpPr>
            <a:spLocks noGrp="1"/>
          </p:cNvSpPr>
          <p:nvPr>
            <p:ph sz="half" idx="1"/>
          </p:nvPr>
        </p:nvSpPr>
        <p:spPr/>
        <p:txBody>
          <a:bodyPr>
            <a:normAutofit/>
          </a:bodyPr>
          <a:lstStyle/>
          <a:p>
            <a:pPr lvl="1">
              <a:buFont typeface="Wingdings" charset="2"/>
              <a:buChar char="Ø"/>
            </a:pPr>
            <a:r>
              <a:rPr lang="en-US" sz="2400" dirty="0"/>
              <a:t>     Pilot</a:t>
            </a:r>
          </a:p>
          <a:p>
            <a:pPr lvl="1">
              <a:buFont typeface="Wingdings" charset="2"/>
              <a:buChar char="Ø"/>
            </a:pPr>
            <a:endParaRPr lang="en-US" sz="2400" dirty="0"/>
          </a:p>
          <a:p>
            <a:pPr lvl="1">
              <a:buFont typeface="Wingdings" charset="2"/>
              <a:buChar char="Ø"/>
            </a:pPr>
            <a:r>
              <a:rPr lang="en-US" sz="2400" dirty="0"/>
              <a:t>     Controller</a:t>
            </a:r>
          </a:p>
          <a:p>
            <a:pPr lvl="1">
              <a:buFont typeface="Wingdings" charset="2"/>
              <a:buChar char="Ø"/>
            </a:pPr>
            <a:endParaRPr lang="en-US" sz="2400" dirty="0"/>
          </a:p>
          <a:p>
            <a:pPr lvl="1">
              <a:buFont typeface="Wingdings" charset="2"/>
              <a:buChar char="Ø"/>
            </a:pPr>
            <a:r>
              <a:rPr lang="en-US" sz="2400" dirty="0"/>
              <a:t>     Dispatcher </a:t>
            </a:r>
          </a:p>
        </p:txBody>
      </p:sp>
      <p:sp>
        <p:nvSpPr>
          <p:cNvPr id="5" name="Content Placeholder 2"/>
          <p:cNvSpPr>
            <a:spLocks noGrp="1"/>
          </p:cNvSpPr>
          <p:nvPr>
            <p:ph sz="half" idx="2"/>
          </p:nvPr>
        </p:nvSpPr>
        <p:spPr>
          <a:xfrm>
            <a:off x="5821894" y="2142067"/>
            <a:ext cx="5557583" cy="3649133"/>
          </a:xfrm>
          <a:prstGeom prst="rightArrow">
            <a:avLst/>
          </a:prstGeom>
        </p:spPr>
        <p:txBody>
          <a:bodyPr>
            <a:noAutofit/>
          </a:bodyPr>
          <a:lstStyle/>
          <a:p>
            <a:pPr lvl="1">
              <a:buFont typeface="Wingdings" charset="2"/>
              <a:buChar char="Ø"/>
            </a:pPr>
            <a:r>
              <a:rPr lang="en-US" sz="2400" dirty="0"/>
              <a:t>     Route Planning </a:t>
            </a:r>
          </a:p>
          <a:p>
            <a:pPr lvl="1">
              <a:buFont typeface="Wingdings" charset="2"/>
              <a:buChar char="Ø"/>
            </a:pPr>
            <a:endParaRPr lang="en-US" sz="2400" dirty="0"/>
          </a:p>
          <a:p>
            <a:pPr lvl="1">
              <a:buFont typeface="Wingdings" charset="2"/>
              <a:buChar char="Ø"/>
            </a:pPr>
            <a:r>
              <a:rPr lang="en-US" sz="2400" dirty="0"/>
              <a:t>     Tactical Monitoring</a:t>
            </a:r>
          </a:p>
          <a:p>
            <a:pPr lvl="1">
              <a:buFont typeface="Wingdings" charset="2"/>
              <a:buChar char="Ø"/>
            </a:pPr>
            <a:endParaRPr lang="en-US" sz="2400" dirty="0"/>
          </a:p>
          <a:p>
            <a:pPr lvl="1">
              <a:buFont typeface="Wingdings" charset="2"/>
              <a:buChar char="Ø"/>
            </a:pPr>
            <a:r>
              <a:rPr lang="en-US" sz="2400" dirty="0"/>
              <a:t>    Avoid Aircraft and Airspace</a:t>
            </a:r>
          </a:p>
        </p:txBody>
      </p:sp>
      <p:cxnSp>
        <p:nvCxnSpPr>
          <p:cNvPr id="7" name="Straight Arrow Connector 6"/>
          <p:cNvCxnSpPr/>
          <p:nvPr/>
        </p:nvCxnSpPr>
        <p:spPr>
          <a:xfrm flipV="1">
            <a:off x="3375411" y="3108347"/>
            <a:ext cx="2790562" cy="1854982"/>
          </a:xfrm>
          <a:prstGeom prst="straightConnector1">
            <a:avLst/>
          </a:prstGeom>
          <a:ln w="57150" cmpd="sng">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V="1">
            <a:off x="3358701" y="4010771"/>
            <a:ext cx="2790562" cy="985983"/>
          </a:xfrm>
          <a:prstGeom prst="straightConnector1">
            <a:avLst/>
          </a:prstGeom>
          <a:ln w="57150" cmpd="sng">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V="1">
            <a:off x="3408831" y="4946618"/>
            <a:ext cx="2857402" cy="66845"/>
          </a:xfrm>
          <a:prstGeom prst="straightConnector1">
            <a:avLst/>
          </a:prstGeom>
          <a:ln w="57150" cmpd="sng">
            <a:solidFill>
              <a:srgbClr val="CCFFCC"/>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V="1">
            <a:off x="3341991" y="3994059"/>
            <a:ext cx="2907532" cy="50136"/>
          </a:xfrm>
          <a:prstGeom prst="straightConnector1">
            <a:avLst/>
          </a:prstGeom>
          <a:ln w="57150" cmpd="sng">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p:nvPr/>
        </p:nvCxnSpPr>
        <p:spPr>
          <a:xfrm>
            <a:off x="3341991" y="4044194"/>
            <a:ext cx="2907532" cy="735308"/>
          </a:xfrm>
          <a:prstGeom prst="straightConnector1">
            <a:avLst/>
          </a:prstGeom>
          <a:ln w="57150" cmpd="sng">
            <a:solidFill>
              <a:srgbClr val="EBC483"/>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2690303" y="2991367"/>
            <a:ext cx="3525800" cy="50134"/>
          </a:xfrm>
          <a:prstGeom prst="straightConnector1">
            <a:avLst/>
          </a:prstGeom>
          <a:ln w="5715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a:off x="2673593" y="3008078"/>
            <a:ext cx="3492380" cy="1938539"/>
          </a:xfrm>
          <a:prstGeom prst="straightConnector1">
            <a:avLst/>
          </a:prstGeom>
          <a:ln w="57150" cmpd="sng">
            <a:solidFill>
              <a:srgbClr val="C02A1E"/>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965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2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2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fade">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Shared Situational Awareness Picture</a:t>
            </a:r>
          </a:p>
        </p:txBody>
      </p:sp>
      <p:pic>
        <p:nvPicPr>
          <p:cNvPr id="4" name="Picture 2" descr="https://lh6.googleusercontent.com/rS0-ReHtA-FJeGaKM7O4FC-vTTi2cd_U4cvnCUGM3jSEnjCfefCyc9Hoq4G4iqVmhSs4INxTFoI7kRCRWGdvPyna-wVJSNRnrp2ErGEybsaNp9BAM9Z-rGS6JwBhM_-74jkef9H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239" y="1470259"/>
            <a:ext cx="9635005" cy="44957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829896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Issues	</a:t>
            </a:r>
          </a:p>
        </p:txBody>
      </p:sp>
      <p:sp>
        <p:nvSpPr>
          <p:cNvPr id="3" name="Content Placeholder 2"/>
          <p:cNvSpPr>
            <a:spLocks noGrp="1"/>
          </p:cNvSpPr>
          <p:nvPr>
            <p:ph idx="1"/>
          </p:nvPr>
        </p:nvSpPr>
        <p:spPr/>
        <p:txBody>
          <a:bodyPr>
            <a:normAutofit/>
          </a:bodyPr>
          <a:lstStyle/>
          <a:p>
            <a:r>
              <a:rPr lang="en-US" sz="2800" dirty="0"/>
              <a:t>Policies, Rules, Regulations, Licensing </a:t>
            </a:r>
          </a:p>
          <a:p>
            <a:r>
              <a:rPr lang="en-US" sz="2800" dirty="0"/>
              <a:t>Airspace Changes</a:t>
            </a:r>
          </a:p>
          <a:p>
            <a:r>
              <a:rPr lang="en-US" sz="2800" dirty="0"/>
              <a:t>Concept of Operations</a:t>
            </a:r>
          </a:p>
          <a:p>
            <a:r>
              <a:rPr lang="en-US" sz="2800" dirty="0"/>
              <a:t>Support Technology</a:t>
            </a:r>
          </a:p>
          <a:p>
            <a:endParaRPr lang="en-US" sz="2800" dirty="0"/>
          </a:p>
          <a:p>
            <a:endParaRPr lang="en-US" sz="2800" dirty="0"/>
          </a:p>
        </p:txBody>
      </p:sp>
    </p:spTree>
    <p:extLst>
      <p:ext uri="{BB962C8B-B14F-4D97-AF65-F5344CB8AC3E}">
        <p14:creationId xmlns:p14="http://schemas.microsoft.com/office/powerpoint/2010/main" val="810282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AM I?</a:t>
            </a:r>
          </a:p>
        </p:txBody>
      </p:sp>
      <p:sp>
        <p:nvSpPr>
          <p:cNvPr id="3" name="Content Placeholder 2"/>
          <p:cNvSpPr>
            <a:spLocks noGrp="1"/>
          </p:cNvSpPr>
          <p:nvPr>
            <p:ph idx="1"/>
          </p:nvPr>
        </p:nvSpPr>
        <p:spPr>
          <a:xfrm>
            <a:off x="635671" y="1590586"/>
            <a:ext cx="10131425" cy="4225031"/>
          </a:xfrm>
        </p:spPr>
        <p:txBody>
          <a:bodyPr>
            <a:normAutofit fontScale="92500"/>
          </a:bodyPr>
          <a:lstStyle/>
          <a:p>
            <a:r>
              <a:rPr lang="en-US" sz="2400" dirty="0"/>
              <a:t>Air traffic controller, Miami ARTCC 25 years</a:t>
            </a:r>
          </a:p>
          <a:p>
            <a:r>
              <a:rPr lang="en-US" sz="2400" dirty="0"/>
              <a:t>Executive Vice President of NATCA, 6 years</a:t>
            </a:r>
          </a:p>
          <a:p>
            <a:r>
              <a:rPr lang="en-US" sz="2400" dirty="0"/>
              <a:t>Served  on the ICAO Air Navigation Commission as Industry Expert (IFATCA),  5 years</a:t>
            </a:r>
          </a:p>
          <a:p>
            <a:endParaRPr lang="en-US" sz="2400" dirty="0"/>
          </a:p>
          <a:p>
            <a:r>
              <a:rPr lang="en-US" sz="2400" dirty="0"/>
              <a:t>Current </a:t>
            </a:r>
            <a:r>
              <a:rPr lang="mr-IN" sz="2400" dirty="0"/>
              <a:t>–</a:t>
            </a:r>
            <a:r>
              <a:rPr lang="en-US" sz="2400" dirty="0"/>
              <a:t> Executive Director of Aerospace Policy Solutions, LLC</a:t>
            </a:r>
          </a:p>
          <a:p>
            <a:pPr lvl="1"/>
            <a:r>
              <a:rPr lang="en-US" sz="2400" dirty="0"/>
              <a:t>Research/Consulting firm currently under contract to FAA </a:t>
            </a:r>
          </a:p>
          <a:p>
            <a:pPr lvl="2"/>
            <a:r>
              <a:rPr lang="en-US" sz="2000" dirty="0"/>
              <a:t>Developed operational evolution strategy for integration of commercial space operation in the NAS</a:t>
            </a:r>
          </a:p>
          <a:p>
            <a:pPr lvl="2"/>
            <a:r>
              <a:rPr lang="en-US" sz="2000" dirty="0"/>
              <a:t>Currently developing concept for Cooperatively Managed Airspace above FL600</a:t>
            </a:r>
          </a:p>
          <a:p>
            <a:endParaRPr lang="en-US" dirty="0"/>
          </a:p>
        </p:txBody>
      </p:sp>
    </p:spTree>
    <p:extLst>
      <p:ext uri="{BB962C8B-B14F-4D97-AF65-F5344CB8AC3E}">
        <p14:creationId xmlns:p14="http://schemas.microsoft.com/office/powerpoint/2010/main" val="23301754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Thank you and Questions?</a:t>
            </a:r>
            <a:br>
              <a:rPr lang="en-US" dirty="0"/>
            </a:br>
            <a:endParaRPr lang="en-CA" dirty="0"/>
          </a:p>
        </p:txBody>
      </p:sp>
      <p:sp>
        <p:nvSpPr>
          <p:cNvPr id="3" name="Content Placeholder 2"/>
          <p:cNvSpPr>
            <a:spLocks noGrp="1"/>
          </p:cNvSpPr>
          <p:nvPr>
            <p:ph idx="1"/>
          </p:nvPr>
        </p:nvSpPr>
        <p:spPr/>
        <p:txBody>
          <a:bodyPr>
            <a:normAutofit/>
          </a:bodyPr>
          <a:lstStyle/>
          <a:p>
            <a:pPr marL="0" indent="0" algn="ctr">
              <a:buNone/>
            </a:pPr>
            <a:r>
              <a:rPr lang="en-CA" sz="2800" dirty="0"/>
              <a:t>Dr. Ruth Stilwell</a:t>
            </a:r>
          </a:p>
          <a:p>
            <a:pPr marL="0" indent="0" algn="ctr">
              <a:buNone/>
            </a:pPr>
            <a:r>
              <a:rPr lang="en-CA" sz="2800" dirty="0"/>
              <a:t>Aerospace Policy Solutions, LLC</a:t>
            </a:r>
          </a:p>
          <a:p>
            <a:pPr marL="0" indent="0" algn="ctr">
              <a:buNone/>
            </a:pPr>
            <a:r>
              <a:rPr lang="en-CA" sz="2800" dirty="0" err="1"/>
              <a:t>office@aerospacepolicysolutions.com</a:t>
            </a:r>
            <a:endParaRPr lang="en-CA" sz="2800" dirty="0"/>
          </a:p>
        </p:txBody>
      </p:sp>
    </p:spTree>
    <p:extLst>
      <p:ext uri="{BB962C8B-B14F-4D97-AF65-F5344CB8AC3E}">
        <p14:creationId xmlns:p14="http://schemas.microsoft.com/office/powerpoint/2010/main" val="533512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235" y="2856218"/>
            <a:ext cx="3376076" cy="917737"/>
          </a:xfrm>
        </p:spPr>
        <p:txBody>
          <a:bodyPr/>
          <a:lstStyle/>
          <a:p>
            <a:r>
              <a:rPr lang="en-US" dirty="0"/>
              <a:t>Back UP Slides</a:t>
            </a:r>
          </a:p>
        </p:txBody>
      </p:sp>
    </p:spTree>
    <p:extLst>
      <p:ext uri="{BB962C8B-B14F-4D97-AF65-F5344CB8AC3E}">
        <p14:creationId xmlns:p14="http://schemas.microsoft.com/office/powerpoint/2010/main" val="2418056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Remain Well Clear</a:t>
            </a:r>
          </a:p>
        </p:txBody>
      </p:sp>
      <p:sp>
        <p:nvSpPr>
          <p:cNvPr id="3" name="Content Placeholder 2"/>
          <p:cNvSpPr>
            <a:spLocks noGrp="1"/>
          </p:cNvSpPr>
          <p:nvPr>
            <p:ph idx="1"/>
          </p:nvPr>
        </p:nvSpPr>
        <p:spPr>
          <a:xfrm>
            <a:off x="652381" y="1273067"/>
            <a:ext cx="10131425" cy="1501049"/>
          </a:xfrm>
        </p:spPr>
        <p:txBody>
          <a:bodyPr/>
          <a:lstStyle/>
          <a:p>
            <a:pPr marL="0" indent="0">
              <a:buNone/>
            </a:pPr>
            <a:r>
              <a:rPr lang="en-US" dirty="0"/>
              <a:t>Due to diversity in aircraft design and performance, different aircraft types may require different (user defined) volumes of airspace, both lateral and vertical, to ensure it its flight is not disrupted from wake or other encounter with traffic. </a:t>
            </a:r>
          </a:p>
          <a:p>
            <a:pPr marL="0" marR="0" indent="0">
              <a:lnSpc>
                <a:spcPct val="115000"/>
              </a:lnSpc>
              <a:spcBef>
                <a:spcPts val="0"/>
              </a:spcBef>
              <a:spcAft>
                <a:spcPts val="0"/>
              </a:spcAft>
              <a:buNone/>
            </a:pPr>
            <a:endParaRPr lang="en-US" dirty="0">
              <a:ea typeface="Arial"/>
            </a:endParaRPr>
          </a:p>
        </p:txBody>
      </p:sp>
      <p:pic>
        <p:nvPicPr>
          <p:cNvPr id="4" name="Picture 3" descr="Screen Shot 2018-09-11 at 11.04.39 AM.png"/>
          <p:cNvPicPr>
            <a:picLocks noChangeAspect="1"/>
          </p:cNvPicPr>
          <p:nvPr/>
        </p:nvPicPr>
        <p:blipFill>
          <a:blip r:embed="rId3">
            <a:extLst>
              <a:ext uri="{BEBA8EAE-BF5A-486C-A8C5-ECC9F3942E4B}">
                <a14:imgProps xmlns:a14="http://schemas.microsoft.com/office/drawing/2010/main">
                  <a14:imgLayer r:embed="rId4">
                    <a14:imgEffect>
                      <a14:backgroundRemoval t="4701" b="95726" l="3405" r="97670">
                        <a14:foregroundMark x1="45878" y1="66239" x2="45878" y2="66239"/>
                      </a14:backgroundRemoval>
                    </a14:imgEffect>
                  </a14:imgLayer>
                </a14:imgProps>
              </a:ext>
              <a:ext uri="{28A0092B-C50C-407E-A947-70E740481C1C}">
                <a14:useLocalDpi xmlns:a14="http://schemas.microsoft.com/office/drawing/2010/main" val="0"/>
              </a:ext>
            </a:extLst>
          </a:blip>
          <a:stretch>
            <a:fillRect/>
          </a:stretch>
        </p:blipFill>
        <p:spPr>
          <a:xfrm>
            <a:off x="1283723" y="2790150"/>
            <a:ext cx="9448800" cy="2971800"/>
          </a:xfrm>
          <a:prstGeom prst="rect">
            <a:avLst/>
          </a:prstGeom>
        </p:spPr>
      </p:pic>
    </p:spTree>
    <p:extLst>
      <p:ext uri="{BB962C8B-B14F-4D97-AF65-F5344CB8AC3E}">
        <p14:creationId xmlns:p14="http://schemas.microsoft.com/office/powerpoint/2010/main" val="31495699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Airspace </a:t>
            </a:r>
            <a:r>
              <a:rPr lang="mr-IN" dirty="0"/>
              <a:t>–</a:t>
            </a:r>
            <a:r>
              <a:rPr lang="en-US" dirty="0"/>
              <a:t> Lateral</a:t>
            </a:r>
          </a:p>
        </p:txBody>
      </p:sp>
      <p:sp>
        <p:nvSpPr>
          <p:cNvPr id="4" name="Text Placeholder 3"/>
          <p:cNvSpPr>
            <a:spLocks noGrp="1"/>
          </p:cNvSpPr>
          <p:nvPr>
            <p:ph type="body" idx="1"/>
          </p:nvPr>
        </p:nvSpPr>
        <p:spPr>
          <a:xfrm>
            <a:off x="2289264" y="1671154"/>
            <a:ext cx="3460300" cy="605317"/>
          </a:xfrm>
        </p:spPr>
        <p:txBody>
          <a:bodyPr/>
          <a:lstStyle/>
          <a:p>
            <a:r>
              <a:rPr lang="en-US" dirty="0"/>
              <a:t>Present	</a:t>
            </a:r>
          </a:p>
        </p:txBody>
      </p:sp>
      <p:pic>
        <p:nvPicPr>
          <p:cNvPr id="3" name="Content Placeholder 2" descr="Slide1.jpg"/>
          <p:cNvPicPr>
            <a:picLocks noGrp="1" noChangeAspect="1"/>
          </p:cNvPicPr>
          <p:nvPr>
            <p:ph sz="half" idx="2"/>
          </p:nvPr>
        </p:nvPicPr>
        <p:blipFill>
          <a:blip r:embed="rId2">
            <a:extLst>
              <a:ext uri="{BEBA8EAE-BF5A-486C-A8C5-ECC9F3942E4B}">
                <a14:imgProps xmlns:a14="http://schemas.microsoft.com/office/drawing/2010/main">
                  <a14:imgLayer r:embed="rId3">
                    <a14:imgEffect>
                      <a14:backgroundRemoval t="5926" b="93827" l="12500" r="85278"/>
                    </a14:imgEffect>
                  </a14:imgLayer>
                </a14:imgProps>
              </a:ext>
              <a:ext uri="{28A0092B-C50C-407E-A947-70E740481C1C}">
                <a14:useLocalDpi xmlns:a14="http://schemas.microsoft.com/office/drawing/2010/main" val="0"/>
              </a:ext>
            </a:extLst>
          </a:blip>
          <a:srcRect l="21242" r="21242"/>
          <a:stretch>
            <a:fillRect/>
          </a:stretch>
        </p:blipFill>
        <p:spPr>
          <a:xfrm>
            <a:off x="500697" y="2204867"/>
            <a:ext cx="5248867" cy="3543904"/>
          </a:xfrm>
        </p:spPr>
      </p:pic>
      <p:sp>
        <p:nvSpPr>
          <p:cNvPr id="6" name="Text Placeholder 5"/>
          <p:cNvSpPr>
            <a:spLocks noGrp="1"/>
          </p:cNvSpPr>
          <p:nvPr>
            <p:ph type="body" sz="quarter" idx="3"/>
          </p:nvPr>
        </p:nvSpPr>
        <p:spPr>
          <a:xfrm>
            <a:off x="7415246" y="1679621"/>
            <a:ext cx="3470410" cy="605317"/>
          </a:xfrm>
        </p:spPr>
        <p:txBody>
          <a:bodyPr/>
          <a:lstStyle/>
          <a:p>
            <a:r>
              <a:rPr lang="en-US" dirty="0"/>
              <a:t>Proposed</a:t>
            </a:r>
          </a:p>
        </p:txBody>
      </p:sp>
      <p:pic>
        <p:nvPicPr>
          <p:cNvPr id="8" name="Content Placeholder 7" descr="Slide2.jpg"/>
          <p:cNvPicPr>
            <a:picLocks noGrp="1" noChangeAspect="1"/>
          </p:cNvPicPr>
          <p:nvPr>
            <p:ph sz="quarter" idx="4"/>
          </p:nvPr>
        </p:nvPicPr>
        <p:blipFill>
          <a:blip r:embed="rId4">
            <a:extLst>
              <a:ext uri="{BEBA8EAE-BF5A-486C-A8C5-ECC9F3942E4B}">
                <a14:imgProps xmlns:a14="http://schemas.microsoft.com/office/drawing/2010/main">
                  <a14:imgLayer r:embed="rId5">
                    <a14:imgEffect>
                      <a14:backgroundRemoval t="7407" b="91111" l="16806" r="84028"/>
                    </a14:imgEffect>
                  </a14:imgLayer>
                </a14:imgProps>
              </a:ext>
              <a:ext uri="{28A0092B-C50C-407E-A947-70E740481C1C}">
                <a14:useLocalDpi xmlns:a14="http://schemas.microsoft.com/office/drawing/2010/main" val="0"/>
              </a:ext>
            </a:extLst>
          </a:blip>
          <a:srcRect l="21231" r="21231"/>
          <a:stretch>
            <a:fillRect/>
          </a:stretch>
        </p:blipFill>
        <p:spPr>
          <a:xfrm>
            <a:off x="6006078" y="2204867"/>
            <a:ext cx="5247198" cy="3543904"/>
          </a:xfrm>
        </p:spPr>
      </p:pic>
    </p:spTree>
    <p:extLst>
      <p:ext uri="{BB962C8B-B14F-4D97-AF65-F5344CB8AC3E}">
        <p14:creationId xmlns:p14="http://schemas.microsoft.com/office/powerpoint/2010/main" val="2976210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34" y="371522"/>
            <a:ext cx="10131425" cy="898234"/>
          </a:xfrm>
        </p:spPr>
        <p:txBody>
          <a:bodyPr/>
          <a:lstStyle/>
          <a:p>
            <a:r>
              <a:rPr lang="en-US" dirty="0"/>
              <a:t>The changing Aviation Landscape </a:t>
            </a:r>
            <a:r>
              <a:rPr lang="mr-IN" dirty="0"/>
              <a:t>–</a:t>
            </a:r>
            <a:r>
              <a:rPr lang="en-US" dirty="0"/>
              <a:t> ATC THEN</a:t>
            </a:r>
          </a:p>
        </p:txBody>
      </p:sp>
      <p:pic>
        <p:nvPicPr>
          <p:cNvPr id="4" name="Content Placeholder 3" descr="air-traffic-control.jpg"/>
          <p:cNvPicPr>
            <a:picLocks noGrp="1" noChangeAspect="1"/>
          </p:cNvPicPr>
          <p:nvPr/>
        </p:nvPicPr>
        <p:blipFill>
          <a:blip r:embed="rId2">
            <a:extLst>
              <a:ext uri="{28A0092B-C50C-407E-A947-70E740481C1C}">
                <a14:useLocalDpi xmlns:a14="http://schemas.microsoft.com/office/drawing/2010/main" val="0"/>
              </a:ext>
            </a:extLst>
          </a:blip>
          <a:srcRect l="-6892" r="-6892"/>
          <a:stretch>
            <a:fillRect/>
          </a:stretch>
        </p:blipFill>
        <p:spPr bwMode="auto">
          <a:xfrm>
            <a:off x="662572" y="3010535"/>
            <a:ext cx="4062081" cy="2851659"/>
          </a:xfrm>
          <a:prstGeom prst="rect">
            <a:avLst/>
          </a:prstGeom>
        </p:spPr>
      </p:pic>
      <p:pic>
        <p:nvPicPr>
          <p:cNvPr id="5" name="Content Placeholder 3" descr="POL15G2.jpg"/>
          <p:cNvPicPr>
            <a:picLocks noGrp="1" noChangeAspect="1"/>
          </p:cNvPicPr>
          <p:nvPr/>
        </p:nvPicPr>
        <p:blipFill>
          <a:blip r:embed="rId3">
            <a:extLst>
              <a:ext uri="{28A0092B-C50C-407E-A947-70E740481C1C}">
                <a14:useLocalDpi xmlns:a14="http://schemas.microsoft.com/office/drawing/2010/main" val="0"/>
              </a:ext>
            </a:extLst>
          </a:blip>
          <a:srcRect l="-12469" r="-12469"/>
          <a:stretch>
            <a:fillRect/>
          </a:stretch>
        </p:blipFill>
        <p:spPr bwMode="auto">
          <a:xfrm>
            <a:off x="3854646" y="1756555"/>
            <a:ext cx="3573961" cy="2452733"/>
          </a:xfrm>
          <a:prstGeom prst="rect">
            <a:avLst/>
          </a:prstGeom>
        </p:spPr>
      </p:pic>
      <p:pic>
        <p:nvPicPr>
          <p:cNvPr id="8" name="Content Placeholder 7" descr="download.jpg"/>
          <p:cNvPicPr>
            <a:picLocks noGrp="1" noChangeAspect="1"/>
          </p:cNvPicPr>
          <p:nvPr>
            <p:ph idx="1"/>
          </p:nvPr>
        </p:nvPicPr>
        <p:blipFill>
          <a:blip r:embed="rId4">
            <a:extLst>
              <a:ext uri="{28A0092B-C50C-407E-A947-70E740481C1C}">
                <a14:useLocalDpi xmlns:a14="http://schemas.microsoft.com/office/drawing/2010/main" val="0"/>
              </a:ext>
            </a:extLst>
          </a:blip>
          <a:srcRect t="13174" b="13174"/>
          <a:stretch>
            <a:fillRect/>
          </a:stretch>
        </p:blipFill>
        <p:spPr>
          <a:xfrm>
            <a:off x="4974706" y="3694044"/>
            <a:ext cx="6556972" cy="2361688"/>
          </a:xfrm>
        </p:spPr>
      </p:pic>
    </p:spTree>
    <p:extLst>
      <p:ext uri="{BB962C8B-B14F-4D97-AF65-F5344CB8AC3E}">
        <p14:creationId xmlns:p14="http://schemas.microsoft.com/office/powerpoint/2010/main" val="3636230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TC-CONTROL-TOWER-ATC-BI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456" y="1596045"/>
            <a:ext cx="5153320" cy="3439841"/>
          </a:xfrm>
          <a:prstGeom prst="rect">
            <a:avLst/>
          </a:prstGeom>
        </p:spPr>
      </p:pic>
      <p:sp>
        <p:nvSpPr>
          <p:cNvPr id="2" name="Title 1"/>
          <p:cNvSpPr>
            <a:spLocks noGrp="1"/>
          </p:cNvSpPr>
          <p:nvPr>
            <p:ph type="title"/>
          </p:nvPr>
        </p:nvSpPr>
        <p:spPr>
          <a:xfrm>
            <a:off x="527034" y="371522"/>
            <a:ext cx="10131425" cy="898234"/>
          </a:xfrm>
        </p:spPr>
        <p:txBody>
          <a:bodyPr/>
          <a:lstStyle/>
          <a:p>
            <a:r>
              <a:rPr lang="en-US" dirty="0"/>
              <a:t>The changing Aviation Landscape -  ATC Now</a:t>
            </a:r>
          </a:p>
        </p:txBody>
      </p:sp>
      <p:pic>
        <p:nvPicPr>
          <p:cNvPr id="6" name="Picture 5" descr="IMG_1212-660x4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75" y="1718192"/>
            <a:ext cx="4068409" cy="2706109"/>
          </a:xfrm>
          <a:prstGeom prst="rect">
            <a:avLst/>
          </a:prstGeom>
        </p:spPr>
      </p:pic>
      <p:pic>
        <p:nvPicPr>
          <p:cNvPr id="7" name="Picture 6"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4638" y="3801617"/>
            <a:ext cx="3238500" cy="2501900"/>
          </a:xfrm>
          <a:prstGeom prst="rect">
            <a:avLst/>
          </a:prstGeom>
        </p:spPr>
      </p:pic>
    </p:spTree>
    <p:extLst>
      <p:ext uri="{BB962C8B-B14F-4D97-AF65-F5344CB8AC3E}">
        <p14:creationId xmlns:p14="http://schemas.microsoft.com/office/powerpoint/2010/main" val="10773063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34" y="371522"/>
            <a:ext cx="10131425" cy="898234"/>
          </a:xfrm>
        </p:spPr>
        <p:txBody>
          <a:bodyPr/>
          <a:lstStyle/>
          <a:p>
            <a:r>
              <a:rPr lang="en-US" dirty="0"/>
              <a:t>The changing Aviation Landscape - ATC Future? </a:t>
            </a:r>
          </a:p>
        </p:txBody>
      </p:sp>
      <p:pic>
        <p:nvPicPr>
          <p:cNvPr id="3" name="Picture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70787" y="1727733"/>
            <a:ext cx="4076700" cy="1993900"/>
          </a:xfrm>
          <a:prstGeom prst="rect">
            <a:avLst/>
          </a:prstGeom>
        </p:spPr>
      </p:pic>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9321" y="4159324"/>
            <a:ext cx="4292600" cy="1892300"/>
          </a:xfrm>
          <a:prstGeom prst="rect">
            <a:avLst/>
          </a:prstGeom>
        </p:spPr>
      </p:pic>
      <p:pic>
        <p:nvPicPr>
          <p:cNvPr id="5" name="Picture 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5162" y="1595435"/>
            <a:ext cx="3517900" cy="2311400"/>
          </a:xfrm>
          <a:prstGeom prst="rect">
            <a:avLst/>
          </a:prstGeom>
        </p:spPr>
      </p:pic>
    </p:spTree>
    <p:extLst>
      <p:ext uri="{BB962C8B-B14F-4D97-AF65-F5344CB8AC3E}">
        <p14:creationId xmlns:p14="http://schemas.microsoft.com/office/powerpoint/2010/main" val="702149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34" y="371522"/>
            <a:ext cx="10131425" cy="898234"/>
          </a:xfrm>
        </p:spPr>
        <p:txBody>
          <a:bodyPr>
            <a:normAutofit fontScale="90000"/>
          </a:bodyPr>
          <a:lstStyle/>
          <a:p>
            <a:r>
              <a:rPr lang="en-US" dirty="0"/>
              <a:t>The changing Aviation Landscape </a:t>
            </a:r>
            <a:r>
              <a:rPr lang="mr-IN" dirty="0"/>
              <a:t>–</a:t>
            </a:r>
            <a:r>
              <a:rPr lang="en-US" dirty="0"/>
              <a:t> Airlines Then</a:t>
            </a:r>
          </a:p>
        </p:txBody>
      </p:sp>
      <p:pic>
        <p:nvPicPr>
          <p:cNvPr id="3" name="Picture 2" descr="downloa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8478" y="1500217"/>
            <a:ext cx="3721100" cy="2184400"/>
          </a:xfrm>
          <a:prstGeom prst="rect">
            <a:avLst/>
          </a:prstGeom>
        </p:spPr>
      </p:pic>
      <p:pic>
        <p:nvPicPr>
          <p:cNvPr id="4" name="Picture 3" descr="image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0596" y="3916890"/>
            <a:ext cx="3492500" cy="2324100"/>
          </a:xfrm>
          <a:prstGeom prst="rect">
            <a:avLst/>
          </a:prstGeom>
        </p:spPr>
      </p:pic>
      <p:pic>
        <p:nvPicPr>
          <p:cNvPr id="5" name="Picture 4"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2436" y="4183640"/>
            <a:ext cx="3848100" cy="2108200"/>
          </a:xfrm>
          <a:prstGeom prst="rect">
            <a:avLst/>
          </a:prstGeom>
        </p:spPr>
      </p:pic>
      <p:pic>
        <p:nvPicPr>
          <p:cNvPr id="6" name="Picture 5" descr="downloa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088" y="1428230"/>
            <a:ext cx="3200400" cy="2540000"/>
          </a:xfrm>
          <a:prstGeom prst="rect">
            <a:avLst/>
          </a:prstGeom>
        </p:spPr>
      </p:pic>
    </p:spTree>
    <p:extLst>
      <p:ext uri="{BB962C8B-B14F-4D97-AF65-F5344CB8AC3E}">
        <p14:creationId xmlns:p14="http://schemas.microsoft.com/office/powerpoint/2010/main" val="229354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34" y="371522"/>
            <a:ext cx="10131425" cy="898234"/>
          </a:xfrm>
        </p:spPr>
        <p:txBody>
          <a:bodyPr>
            <a:normAutofit fontScale="90000"/>
          </a:bodyPr>
          <a:lstStyle/>
          <a:p>
            <a:r>
              <a:rPr lang="en-US" dirty="0"/>
              <a:t>The changing Aviation Landscape </a:t>
            </a:r>
            <a:r>
              <a:rPr lang="mr-IN" dirty="0"/>
              <a:t>–</a:t>
            </a:r>
            <a:r>
              <a:rPr lang="en-US" dirty="0"/>
              <a:t> Airlines Now</a:t>
            </a:r>
          </a:p>
        </p:txBody>
      </p:sp>
      <p:pic>
        <p:nvPicPr>
          <p:cNvPr id="4" name="Picture 3" descr="https_%2F%2Fblueprint-api-production.s3.amazonaws.com%2Fuploads%2Fcard%2Fimage%2F250738%2Fc141a63cad8e4ae881025711f084b8b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6896" y="1460442"/>
            <a:ext cx="8619737" cy="4845200"/>
          </a:xfrm>
          <a:prstGeom prst="rect">
            <a:avLst/>
          </a:prstGeom>
        </p:spPr>
      </p:pic>
    </p:spTree>
    <p:extLst>
      <p:ext uri="{BB962C8B-B14F-4D97-AF65-F5344CB8AC3E}">
        <p14:creationId xmlns:p14="http://schemas.microsoft.com/office/powerpoint/2010/main" val="686648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34" y="371522"/>
            <a:ext cx="10131425" cy="898234"/>
          </a:xfrm>
        </p:spPr>
        <p:txBody>
          <a:bodyPr>
            <a:normAutofit fontScale="90000"/>
          </a:bodyPr>
          <a:lstStyle/>
          <a:p>
            <a:r>
              <a:rPr lang="en-US" dirty="0"/>
              <a:t>The changing Aviation Landscape </a:t>
            </a:r>
            <a:r>
              <a:rPr lang="mr-IN" dirty="0"/>
              <a:t>–</a:t>
            </a:r>
            <a:r>
              <a:rPr lang="en-US" dirty="0"/>
              <a:t> Airlines Future?</a:t>
            </a:r>
          </a:p>
        </p:txBody>
      </p:sp>
      <p:pic>
        <p:nvPicPr>
          <p:cNvPr id="3" name="Picture 2" descr="download.jpg"/>
          <p:cNvPicPr>
            <a:picLocks noChangeAspect="1"/>
          </p:cNvPicPr>
          <p:nvPr/>
        </p:nvPicPr>
        <p:blipFill rotWithShape="1">
          <a:blip r:embed="rId2">
            <a:extLst>
              <a:ext uri="{28A0092B-C50C-407E-A947-70E740481C1C}">
                <a14:useLocalDpi xmlns:a14="http://schemas.microsoft.com/office/drawing/2010/main" val="0"/>
              </a:ext>
            </a:extLst>
          </a:blip>
          <a:srcRect l="32110" t="3174"/>
          <a:stretch/>
        </p:blipFill>
        <p:spPr>
          <a:xfrm>
            <a:off x="767374" y="1454927"/>
            <a:ext cx="3353958" cy="1586294"/>
          </a:xfrm>
          <a:prstGeom prst="rect">
            <a:avLst/>
          </a:prstGeom>
        </p:spPr>
      </p:pic>
      <p:pic>
        <p:nvPicPr>
          <p:cNvPr id="4" name="Picture 3" descr="downloa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8551" y="3968822"/>
            <a:ext cx="3568700" cy="2273300"/>
          </a:xfrm>
          <a:prstGeom prst="rect">
            <a:avLst/>
          </a:prstGeom>
        </p:spPr>
      </p:pic>
      <p:pic>
        <p:nvPicPr>
          <p:cNvPr id="5" name="Picture 4" descr="download.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805" y="1295995"/>
            <a:ext cx="3657600" cy="2222500"/>
          </a:xfrm>
          <a:prstGeom prst="rect">
            <a:avLst/>
          </a:prstGeom>
        </p:spPr>
      </p:pic>
      <p:pic>
        <p:nvPicPr>
          <p:cNvPr id="6" name="Picture 5" descr="imag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251" y="4091580"/>
            <a:ext cx="3810000" cy="2133600"/>
          </a:xfrm>
          <a:prstGeom prst="rect">
            <a:avLst/>
          </a:prstGeom>
        </p:spPr>
      </p:pic>
      <p:pic>
        <p:nvPicPr>
          <p:cNvPr id="7" name="Picture 6" descr="downloa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8983" y="2742465"/>
            <a:ext cx="3810000" cy="2133600"/>
          </a:xfrm>
          <a:prstGeom prst="rect">
            <a:avLst/>
          </a:prstGeom>
        </p:spPr>
      </p:pic>
    </p:spTree>
    <p:extLst>
      <p:ext uri="{BB962C8B-B14F-4D97-AF65-F5344CB8AC3E}">
        <p14:creationId xmlns:p14="http://schemas.microsoft.com/office/powerpoint/2010/main" val="2303113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hteck 19"/>
          <p:cNvSpPr/>
          <p:nvPr/>
        </p:nvSpPr>
        <p:spPr>
          <a:xfrm>
            <a:off x="6311967" y="1197270"/>
            <a:ext cx="3167527" cy="4985940"/>
          </a:xfrm>
          <a:prstGeom prst="rect">
            <a:avLst/>
          </a:prstGeom>
          <a:solidFill>
            <a:schemeClr val="accent1">
              <a:lumMod val="60000"/>
              <a:lumOff val="40000"/>
            </a:schemeClr>
          </a:solidFill>
        </p:spPr>
        <p:txBody>
          <a:bodyPr lIns="91413" tIns="45706" rIns="91413" bIns="45706"/>
          <a:lstStyle/>
          <a:p>
            <a:pPr>
              <a:spcBef>
                <a:spcPts val="300"/>
              </a:spcBef>
            </a:pPr>
            <a:r>
              <a:rPr lang="en-US" sz="1600" b="1" dirty="0">
                <a:latin typeface="Arial" pitchFamily="34" charset="0"/>
                <a:cs typeface="Arial" pitchFamily="34" charset="0"/>
              </a:rPr>
              <a:t>Suborbital Space Flights</a:t>
            </a:r>
          </a:p>
        </p:txBody>
      </p:sp>
      <p:sp>
        <p:nvSpPr>
          <p:cNvPr id="15" name="Rechteck 14"/>
          <p:cNvSpPr/>
          <p:nvPr/>
        </p:nvSpPr>
        <p:spPr>
          <a:xfrm>
            <a:off x="2928472" y="1197271"/>
            <a:ext cx="3311506" cy="4985939"/>
          </a:xfrm>
          <a:prstGeom prst="rect">
            <a:avLst/>
          </a:prstGeom>
          <a:solidFill>
            <a:schemeClr val="accent1">
              <a:lumMod val="40000"/>
              <a:lumOff val="60000"/>
            </a:schemeClr>
          </a:solidFill>
        </p:spPr>
        <p:txBody>
          <a:bodyPr lIns="91413" tIns="45706" rIns="91413" bIns="45706"/>
          <a:lstStyle/>
          <a:p>
            <a:pPr>
              <a:spcBef>
                <a:spcPts val="300"/>
              </a:spcBef>
            </a:pPr>
            <a:r>
              <a:rPr lang="en-US" sz="1600" b="1" dirty="0">
                <a:latin typeface="Arial" pitchFamily="34" charset="0"/>
                <a:cs typeface="Arial" pitchFamily="34" charset="0"/>
              </a:rPr>
              <a:t>High Altitude Balloons, Airships</a:t>
            </a:r>
          </a:p>
        </p:txBody>
      </p:sp>
      <p:sp>
        <p:nvSpPr>
          <p:cNvPr id="2" name="Titel 1"/>
          <p:cNvSpPr>
            <a:spLocks noGrp="1"/>
          </p:cNvSpPr>
          <p:nvPr>
            <p:ph type="title"/>
          </p:nvPr>
        </p:nvSpPr>
        <p:spPr>
          <a:xfrm>
            <a:off x="485872" y="315457"/>
            <a:ext cx="11218279" cy="737829"/>
          </a:xfrm>
        </p:spPr>
        <p:txBody>
          <a:bodyPr>
            <a:normAutofit fontScale="90000"/>
          </a:bodyPr>
          <a:lstStyle/>
          <a:p>
            <a:r>
              <a:rPr lang="de-DE" dirty="0" err="1"/>
              <a:t>Reaching</a:t>
            </a:r>
            <a:r>
              <a:rPr lang="de-DE" dirty="0"/>
              <a:t> </a:t>
            </a:r>
            <a:r>
              <a:rPr lang="de-DE" dirty="0" err="1"/>
              <a:t>new</a:t>
            </a:r>
            <a:r>
              <a:rPr lang="de-DE" dirty="0"/>
              <a:t> </a:t>
            </a:r>
            <a:r>
              <a:rPr lang="de-DE" dirty="0" err="1"/>
              <a:t>heights</a:t>
            </a:r>
            <a:r>
              <a:rPr lang="de-DE" dirty="0"/>
              <a:t> </a:t>
            </a:r>
            <a:r>
              <a:rPr lang="mr-IN" dirty="0"/>
              <a:t>–</a:t>
            </a:r>
            <a:r>
              <a:rPr lang="de-DE" dirty="0"/>
              <a:t> Space </a:t>
            </a:r>
            <a:r>
              <a:rPr lang="de-DE" dirty="0" err="1"/>
              <a:t>or</a:t>
            </a:r>
            <a:r>
              <a:rPr lang="de-DE" dirty="0"/>
              <a:t> </a:t>
            </a:r>
            <a:r>
              <a:rPr lang="de-DE" dirty="0" err="1"/>
              <a:t>Aviation</a:t>
            </a:r>
            <a:r>
              <a:rPr lang="de-DE" dirty="0"/>
              <a:t>?</a:t>
            </a:r>
            <a:br>
              <a:rPr lang="de-DE" dirty="0"/>
            </a:br>
            <a:endParaRPr lang="de-DE" dirty="0"/>
          </a:p>
        </p:txBody>
      </p:sp>
      <p:sp>
        <p:nvSpPr>
          <p:cNvPr id="3" name="Textplatzhalter 2"/>
          <p:cNvSpPr>
            <a:spLocks noGrp="1"/>
          </p:cNvSpPr>
          <p:nvPr>
            <p:ph type="body" sz="quarter" idx="12"/>
          </p:nvPr>
        </p:nvSpPr>
        <p:spPr>
          <a:xfrm>
            <a:off x="485873" y="765321"/>
            <a:ext cx="11218279" cy="359957"/>
          </a:xfrm>
        </p:spPr>
        <p:txBody>
          <a:bodyPr>
            <a:normAutofit fontScale="92500" lnSpcReduction="10000"/>
          </a:bodyPr>
          <a:lstStyle/>
          <a:p>
            <a:pPr marL="0" indent="0">
              <a:buNone/>
            </a:pPr>
            <a:r>
              <a:rPr lang="de-DE" sz="2000" b="1" dirty="0"/>
              <a:t>Traffic </a:t>
            </a:r>
            <a:r>
              <a:rPr lang="de-DE" sz="2000" b="1" dirty="0" err="1"/>
              <a:t>population</a:t>
            </a:r>
            <a:r>
              <a:rPr lang="de-DE" sz="2000" b="1" dirty="0"/>
              <a:t> at </a:t>
            </a:r>
            <a:r>
              <a:rPr lang="de-DE" sz="2000" b="1" dirty="0" err="1"/>
              <a:t>altitudes</a:t>
            </a:r>
            <a:r>
              <a:rPr lang="de-DE" sz="2000" b="1" dirty="0"/>
              <a:t> </a:t>
            </a:r>
            <a:r>
              <a:rPr lang="de-DE" sz="2000" b="1" dirty="0" err="1"/>
              <a:t>above</a:t>
            </a:r>
            <a:r>
              <a:rPr lang="de-DE" sz="2000" b="1" dirty="0"/>
              <a:t> 20 km / 60.000 </a:t>
            </a:r>
            <a:r>
              <a:rPr lang="de-DE" sz="2000" b="1" dirty="0" err="1"/>
              <a:t>ft</a:t>
            </a:r>
            <a:endParaRPr lang="de-DE" sz="2000" b="1" dirty="0"/>
          </a:p>
        </p:txBody>
      </p:sp>
      <p:sp>
        <p:nvSpPr>
          <p:cNvPr id="6" name="Inhaltsplatzhalter 6"/>
          <p:cNvSpPr txBox="1">
            <a:spLocks/>
          </p:cNvSpPr>
          <p:nvPr/>
        </p:nvSpPr>
        <p:spPr>
          <a:xfrm>
            <a:off x="480838" y="1197271"/>
            <a:ext cx="2375645" cy="4985939"/>
          </a:xfrm>
          <a:prstGeom prst="rect">
            <a:avLst/>
          </a:prstGeom>
          <a:solidFill>
            <a:schemeClr val="accent1">
              <a:lumMod val="20000"/>
              <a:lumOff val="80000"/>
            </a:schemeClr>
          </a:solidFill>
        </p:spPr>
        <p:txBody>
          <a:bodyPr lIns="91413" tIns="45706" rIns="91413" bIns="45706"/>
          <a:lstStyle>
            <a:lvl1pPr marL="180000" indent="-180000" algn="l" defTabSz="914400" rtl="0" eaLnBrk="1" latinLnBrk="0" hangingPunct="1">
              <a:spcBef>
                <a:spcPts val="300"/>
              </a:spcBef>
              <a:spcAft>
                <a:spcPts val="0"/>
              </a:spcAft>
              <a:buFont typeface="Arial" pitchFamily="34" charset="0"/>
              <a:buChar char="•"/>
              <a:defRPr sz="1800" kern="1200">
                <a:solidFill>
                  <a:schemeClr val="tx1"/>
                </a:solidFill>
                <a:latin typeface="Arial" pitchFamily="34" charset="0"/>
                <a:ea typeface="+mn-ea"/>
                <a:cs typeface="Arial" pitchFamily="34" charset="0"/>
              </a:defRPr>
            </a:lvl1pPr>
            <a:lvl2pPr marL="62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2pPr>
            <a:lvl3pPr marL="10764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3pPr>
            <a:lvl4pPr marL="15228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4pPr>
            <a:lvl5pPr marL="1969200" indent="-180000" algn="l" defTabSz="914400" rtl="0" eaLnBrk="1" latinLnBrk="0" hangingPunct="1">
              <a:spcBef>
                <a:spcPts val="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de-DE" sz="1600" b="1" dirty="0"/>
              <a:t>Solar </a:t>
            </a:r>
            <a:r>
              <a:rPr lang="de-DE" sz="1600" b="1" dirty="0" err="1"/>
              <a:t>Powered</a:t>
            </a:r>
            <a:r>
              <a:rPr lang="de-DE" sz="1600" b="1" dirty="0"/>
              <a:t> HAPS</a:t>
            </a:r>
          </a:p>
          <a:p>
            <a:pPr marL="0" indent="0">
              <a:buNone/>
            </a:pPr>
            <a:endParaRPr lang="de-DE" sz="1600" dirty="0"/>
          </a:p>
        </p:txBody>
      </p:sp>
      <p:pic>
        <p:nvPicPr>
          <p:cNvPr id="7" name="Grafik 6"/>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7999" y="3310618"/>
            <a:ext cx="2133043" cy="853241"/>
          </a:xfrm>
          <a:prstGeom prst="rect">
            <a:avLst/>
          </a:prstGeom>
        </p:spPr>
      </p:pic>
      <p:pic>
        <p:nvPicPr>
          <p:cNvPr id="8" name="Grafik 7"/>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04077" y="2437469"/>
            <a:ext cx="2141231" cy="797137"/>
          </a:xfrm>
          <a:prstGeom prst="rect">
            <a:avLst/>
          </a:prstGeom>
        </p:spPr>
      </p:pic>
      <p:pic>
        <p:nvPicPr>
          <p:cNvPr id="9" name="Grafik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597289" y="5186903"/>
            <a:ext cx="2155410" cy="899926"/>
          </a:xfrm>
          <a:prstGeom prst="rect">
            <a:avLst/>
          </a:prstGeom>
        </p:spPr>
      </p:pic>
      <p:pic>
        <p:nvPicPr>
          <p:cNvPr id="10" name="Grafik 9"/>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97289" y="4242241"/>
            <a:ext cx="2155410" cy="865751"/>
          </a:xfrm>
          <a:prstGeom prst="rect">
            <a:avLst/>
          </a:prstGeom>
        </p:spPr>
      </p:pic>
      <p:pic>
        <p:nvPicPr>
          <p:cNvPr id="11" name="Grafik 10"/>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017829" y="2437468"/>
            <a:ext cx="1494407" cy="927176"/>
          </a:xfrm>
          <a:prstGeom prst="rect">
            <a:avLst/>
          </a:prstGeom>
        </p:spPr>
      </p:pic>
      <p:pic>
        <p:nvPicPr>
          <p:cNvPr id="12" name="Grafik 11"/>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700559" y="2437469"/>
            <a:ext cx="1467429" cy="927175"/>
          </a:xfrm>
          <a:prstGeom prst="rect">
            <a:avLst/>
          </a:prstGeom>
        </p:spPr>
      </p:pic>
      <p:pic>
        <p:nvPicPr>
          <p:cNvPr id="13" name="Grafik 12"/>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3017829" y="5289402"/>
            <a:ext cx="1494408" cy="797426"/>
          </a:xfrm>
          <a:prstGeom prst="rect">
            <a:avLst/>
          </a:prstGeom>
        </p:spPr>
      </p:pic>
      <p:pic>
        <p:nvPicPr>
          <p:cNvPr id="14" name="Grafik 13"/>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3017828" y="3620221"/>
            <a:ext cx="3150161" cy="1454820"/>
          </a:xfrm>
          <a:prstGeom prst="rect">
            <a:avLst/>
          </a:prstGeom>
        </p:spPr>
      </p:pic>
      <p:pic>
        <p:nvPicPr>
          <p:cNvPr id="16" name="Picture 6"/>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415665" y="2479893"/>
            <a:ext cx="1561280" cy="884751"/>
          </a:xfrm>
          <a:prstGeom prst="rect">
            <a:avLst/>
          </a:prstGeom>
        </p:spPr>
      </p:pic>
      <p:pic>
        <p:nvPicPr>
          <p:cNvPr id="17" name="Grafik 1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8111699" y="2486669"/>
            <a:ext cx="1316926" cy="877976"/>
          </a:xfrm>
          <a:prstGeom prst="rect">
            <a:avLst/>
          </a:prstGeom>
        </p:spPr>
      </p:pic>
      <p:pic>
        <p:nvPicPr>
          <p:cNvPr id="18" name="Picture 2"/>
          <p:cNvPicPr>
            <a:picLocks noChangeAspect="1" noChangeArrowheads="1"/>
          </p:cNvPicPr>
          <p:nvPr/>
        </p:nvPicPr>
        <p:blipFill rotWithShape="1">
          <a:blip r:embed="rId12" cstate="print">
            <a:extLst>
              <a:ext uri="{28A0092B-C50C-407E-A947-70E740481C1C}">
                <a14:useLocalDpi xmlns:a14="http://schemas.microsoft.com/office/drawing/2010/main"/>
              </a:ext>
            </a:extLst>
          </a:blip>
          <a:srcRect/>
          <a:stretch/>
        </p:blipFill>
        <p:spPr bwMode="auto">
          <a:xfrm>
            <a:off x="6415664" y="3516913"/>
            <a:ext cx="3012960" cy="17073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9" name="Grafik 18"/>
          <p:cNvPicPr>
            <a:picLocks noChangeAspect="1"/>
          </p:cNvPicPr>
          <p:nvPr/>
        </p:nvPicPr>
        <p:blipFill rotWithShape="1">
          <a:blip r:embed="rId13" cstate="print">
            <a:extLst>
              <a:ext uri="{28A0092B-C50C-407E-A947-70E740481C1C}">
                <a14:useLocalDpi xmlns:a14="http://schemas.microsoft.com/office/drawing/2010/main"/>
              </a:ext>
            </a:extLst>
          </a:blip>
          <a:srcRect/>
          <a:stretch/>
        </p:blipFill>
        <p:spPr>
          <a:xfrm>
            <a:off x="8067162" y="5289402"/>
            <a:ext cx="1355289" cy="780020"/>
          </a:xfrm>
          <a:prstGeom prst="rect">
            <a:avLst/>
          </a:prstGeom>
        </p:spPr>
      </p:pic>
      <p:pic>
        <p:nvPicPr>
          <p:cNvPr id="22" name="Grafik 21"/>
          <p:cNvPicPr>
            <a:picLocks noChangeAspect="1"/>
          </p:cNvPicPr>
          <p:nvPr/>
        </p:nvPicPr>
        <p:blipFill rotWithShape="1">
          <a:blip r:embed="rId14" cstate="print">
            <a:extLst>
              <a:ext uri="{28A0092B-C50C-407E-A947-70E740481C1C}">
                <a14:useLocalDpi xmlns:a14="http://schemas.microsoft.com/office/drawing/2010/main"/>
              </a:ext>
            </a:extLst>
          </a:blip>
          <a:srcRect/>
          <a:stretch/>
        </p:blipFill>
        <p:spPr>
          <a:xfrm>
            <a:off x="4700560" y="5289401"/>
            <a:ext cx="1473327" cy="797427"/>
          </a:xfrm>
          <a:prstGeom prst="rect">
            <a:avLst/>
          </a:prstGeom>
        </p:spPr>
      </p:pic>
      <p:pic>
        <p:nvPicPr>
          <p:cNvPr id="23" name="Picture 3"/>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6415665" y="5289402"/>
            <a:ext cx="1486190" cy="7974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4" name="Rechteck 23"/>
          <p:cNvSpPr/>
          <p:nvPr/>
        </p:nvSpPr>
        <p:spPr>
          <a:xfrm>
            <a:off x="9551484" y="1197270"/>
            <a:ext cx="2519624" cy="4985940"/>
          </a:xfrm>
          <a:prstGeom prst="rect">
            <a:avLst/>
          </a:prstGeom>
          <a:solidFill>
            <a:schemeClr val="accent1">
              <a:lumMod val="60000"/>
              <a:lumOff val="40000"/>
            </a:schemeClr>
          </a:solidFill>
        </p:spPr>
        <p:txBody>
          <a:bodyPr lIns="91413" tIns="45706" rIns="91413" bIns="45706"/>
          <a:lstStyle/>
          <a:p>
            <a:pPr>
              <a:spcBef>
                <a:spcPts val="300"/>
              </a:spcBef>
            </a:pPr>
            <a:r>
              <a:rPr lang="en-US" sz="1600" b="1" dirty="0">
                <a:latin typeface="Arial" pitchFamily="34" charset="0"/>
                <a:cs typeface="Arial" pitchFamily="34" charset="0"/>
              </a:rPr>
              <a:t>Launcher, Spaceships</a:t>
            </a:r>
          </a:p>
        </p:txBody>
      </p:sp>
      <p:sp>
        <p:nvSpPr>
          <p:cNvPr id="21" name="Rechteck 20"/>
          <p:cNvSpPr/>
          <p:nvPr/>
        </p:nvSpPr>
        <p:spPr>
          <a:xfrm>
            <a:off x="467878" y="1594357"/>
            <a:ext cx="11596709" cy="738635"/>
          </a:xfrm>
          <a:prstGeom prst="rect">
            <a:avLst/>
          </a:prstGeom>
          <a:gradFill flip="none" rotWithShape="1">
            <a:gsLst>
              <a:gs pos="0">
                <a:schemeClr val="tx1"/>
              </a:gs>
              <a:gs pos="92000">
                <a:schemeClr val="tx2">
                  <a:lumMod val="60000"/>
                  <a:lumOff val="40000"/>
                </a:schemeClr>
              </a:gs>
              <a:gs pos="100000">
                <a:schemeClr val="accent1">
                  <a:tint val="23500"/>
                  <a:satMod val="160000"/>
                </a:schemeClr>
              </a:gs>
            </a:gsLst>
            <a:lin ang="10800000" scaled="1"/>
            <a:tileRect/>
          </a:gradFill>
          <a:ln>
            <a:noFill/>
          </a:ln>
        </p:spPr>
        <p:txBody>
          <a:bodyPr wrap="square" lIns="91413" tIns="45706" rIns="91413" bIns="45706">
            <a:spAutoFit/>
          </a:bodyPr>
          <a:lstStyle/>
          <a:p>
            <a:r>
              <a:rPr lang="de-DE" sz="1400" dirty="0">
                <a:solidFill>
                  <a:schemeClr val="bg1"/>
                </a:solidFill>
                <a:latin typeface="Arial" pitchFamily="34" charset="0"/>
                <a:cs typeface="Arial" pitchFamily="34" charset="0"/>
              </a:rPr>
              <a:t>Operational </a:t>
            </a:r>
            <a:r>
              <a:rPr lang="de-DE" sz="1400" dirty="0" err="1">
                <a:solidFill>
                  <a:schemeClr val="bg1"/>
                </a:solidFill>
                <a:latin typeface="Arial" pitchFamily="34" charset="0"/>
                <a:cs typeface="Arial" pitchFamily="34" charset="0"/>
              </a:rPr>
              <a:t>altitudes</a:t>
            </a:r>
            <a:r>
              <a:rPr lang="de-DE" sz="1400" dirty="0">
                <a:solidFill>
                  <a:schemeClr val="bg1"/>
                </a:solidFill>
                <a:latin typeface="Arial" pitchFamily="34" charset="0"/>
                <a:cs typeface="Arial" pitchFamily="34" charset="0"/>
              </a:rPr>
              <a:t> 				</a:t>
            </a:r>
            <a:r>
              <a:rPr lang="de-DE" sz="1400" dirty="0" err="1">
                <a:solidFill>
                  <a:schemeClr val="bg1"/>
                </a:solidFill>
                <a:latin typeface="Arial" pitchFamily="34" charset="0"/>
                <a:cs typeface="Arial" pitchFamily="34" charset="0"/>
              </a:rPr>
              <a:t>approx</a:t>
            </a:r>
            <a:r>
              <a:rPr lang="de-DE" sz="1400" dirty="0">
                <a:solidFill>
                  <a:schemeClr val="bg1"/>
                </a:solidFill>
                <a:latin typeface="Arial" pitchFamily="34" charset="0"/>
                <a:cs typeface="Arial" pitchFamily="34" charset="0"/>
              </a:rPr>
              <a:t>. 60.000 - 90.000ft 				300.000 </a:t>
            </a:r>
            <a:r>
              <a:rPr lang="de-DE" sz="1400" dirty="0" err="1">
                <a:solidFill>
                  <a:schemeClr val="bg1"/>
                </a:solidFill>
                <a:latin typeface="Arial" pitchFamily="34" charset="0"/>
                <a:cs typeface="Arial" pitchFamily="34" charset="0"/>
              </a:rPr>
              <a:t>ft</a:t>
            </a:r>
            <a:r>
              <a:rPr lang="de-DE" sz="1400" dirty="0">
                <a:solidFill>
                  <a:schemeClr val="bg1"/>
                </a:solidFill>
                <a:latin typeface="Arial" pitchFamily="34" charset="0"/>
                <a:cs typeface="Arial" pitchFamily="34" charset="0"/>
              </a:rPr>
              <a:t>			          	200km+</a:t>
            </a:r>
          </a:p>
          <a:p>
            <a:r>
              <a:rPr lang="en-US" sz="1400" dirty="0">
                <a:solidFill>
                  <a:schemeClr val="bg1"/>
                </a:solidFill>
                <a:latin typeface="Arial" pitchFamily="34" charset="0"/>
                <a:cs typeface="Arial" pitchFamily="34" charset="0"/>
              </a:rPr>
              <a:t>	</a:t>
            </a:r>
            <a:r>
              <a:rPr lang="en-US" sz="1400" b="1" dirty="0">
                <a:solidFill>
                  <a:schemeClr val="bg1"/>
                </a:solidFill>
                <a:latin typeface="Arial" pitchFamily="34" charset="0"/>
                <a:cs typeface="Arial" pitchFamily="34" charset="0"/>
              </a:rPr>
              <a:t>Communications</a:t>
            </a:r>
            <a:r>
              <a:rPr lang="en-US" sz="1400" dirty="0">
                <a:solidFill>
                  <a:schemeClr val="bg1"/>
                </a:solidFill>
                <a:latin typeface="Arial" pitchFamily="34" charset="0"/>
                <a:cs typeface="Arial" pitchFamily="34" charset="0"/>
              </a:rPr>
              <a:t> 		</a:t>
            </a:r>
            <a:r>
              <a:rPr lang="en-US" sz="1400" b="1" dirty="0">
                <a:solidFill>
                  <a:schemeClr val="bg1"/>
                </a:solidFill>
                <a:latin typeface="Arial" pitchFamily="34" charset="0"/>
                <a:cs typeface="Arial" pitchFamily="34" charset="0"/>
              </a:rPr>
              <a:t>Science</a:t>
            </a:r>
            <a:r>
              <a:rPr lang="en-US" sz="1400" dirty="0">
                <a:solidFill>
                  <a:schemeClr val="bg1"/>
                </a:solidFill>
                <a:latin typeface="Arial" pitchFamily="34" charset="0"/>
                <a:cs typeface="Arial" pitchFamily="34" charset="0"/>
              </a:rPr>
              <a:t> 	       </a:t>
            </a:r>
            <a:r>
              <a:rPr lang="en-US" sz="1400" b="1" dirty="0">
                <a:solidFill>
                  <a:schemeClr val="bg1"/>
                </a:solidFill>
                <a:latin typeface="Arial" pitchFamily="34" charset="0"/>
                <a:cs typeface="Arial" pitchFamily="34" charset="0"/>
              </a:rPr>
              <a:t>Launch platforms </a:t>
            </a:r>
            <a:r>
              <a:rPr lang="en-US" sz="1400" dirty="0">
                <a:solidFill>
                  <a:schemeClr val="bg1"/>
                </a:solidFill>
                <a:latin typeface="Arial" pitchFamily="34" charset="0"/>
                <a:cs typeface="Arial" pitchFamily="34" charset="0"/>
              </a:rPr>
              <a:t>		   </a:t>
            </a:r>
            <a:r>
              <a:rPr lang="en-US" sz="1400" b="1" dirty="0">
                <a:solidFill>
                  <a:schemeClr val="bg1"/>
                </a:solidFill>
                <a:latin typeface="Arial" pitchFamily="34" charset="0"/>
                <a:cs typeface="Arial" pitchFamily="34" charset="0"/>
              </a:rPr>
              <a:t>Space transport</a:t>
            </a:r>
          </a:p>
          <a:p>
            <a:r>
              <a:rPr lang="en-US" sz="1400" dirty="0">
                <a:solidFill>
                  <a:schemeClr val="bg1"/>
                </a:solidFill>
                <a:latin typeface="Arial" pitchFamily="34" charset="0"/>
                <a:cs typeface="Arial" pitchFamily="34" charset="0"/>
              </a:rPr>
              <a:t>      Technology demonstrations  		Surveillance 				Edge of space tourism / manned flights  	Satellites, Capsules, Orbiter</a:t>
            </a:r>
            <a:endParaRPr lang="de-DE" sz="1400" dirty="0">
              <a:solidFill>
                <a:schemeClr val="bg1"/>
              </a:solidFill>
              <a:latin typeface="Arial" pitchFamily="34" charset="0"/>
              <a:cs typeface="Arial" pitchFamily="34" charset="0"/>
            </a:endParaRPr>
          </a:p>
        </p:txBody>
      </p:sp>
      <p:pic>
        <p:nvPicPr>
          <p:cNvPr id="25" name="Picture 2"/>
          <p:cNvPicPr>
            <a:picLocks noChangeAspect="1" noChangeArrowheads="1"/>
          </p:cNvPicPr>
          <p:nvPr/>
        </p:nvPicPr>
        <p:blipFill rotWithShape="1">
          <a:blip r:embed="rId16" cstate="print">
            <a:extLst>
              <a:ext uri="{28A0092B-C50C-407E-A947-70E740481C1C}">
                <a14:useLocalDpi xmlns:a14="http://schemas.microsoft.com/office/drawing/2010/main"/>
              </a:ext>
            </a:extLst>
          </a:blip>
          <a:srcRect/>
          <a:stretch/>
        </p:blipFill>
        <p:spPr bwMode="auto">
          <a:xfrm>
            <a:off x="9623473" y="3516914"/>
            <a:ext cx="768545" cy="255250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miter lim="800000"/>
                <a:headEnd/>
                <a:tailEnd/>
              </a14:hiddenLine>
            </a:ext>
          </a:extLst>
        </p:spPr>
      </p:pic>
      <p:pic>
        <p:nvPicPr>
          <p:cNvPr id="31" name="Grafik 30"/>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10520831" y="2486669"/>
            <a:ext cx="1493259" cy="823949"/>
          </a:xfrm>
          <a:prstGeom prst="rect">
            <a:avLst/>
          </a:prstGeom>
          <a:noFill/>
          <a:ln>
            <a:noFill/>
          </a:ln>
        </p:spPr>
      </p:pic>
      <p:pic>
        <p:nvPicPr>
          <p:cNvPr id="32" name="Grafik 31"/>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a:off x="10529492" y="3516914"/>
            <a:ext cx="1494243" cy="2552508"/>
          </a:xfrm>
          <a:prstGeom prst="rect">
            <a:avLst/>
          </a:prstGeom>
        </p:spPr>
      </p:pic>
      <p:pic>
        <p:nvPicPr>
          <p:cNvPr id="33" name="Picture 15" descr="http://spacenews.com/wp-content/uploads/2014/12/DreamChaserTestApproach_SNCVideo-879x485.jpg"/>
          <p:cNvPicPr>
            <a:picLocks noChangeAspect="1" noChangeArrowheads="1"/>
          </p:cNvPicPr>
          <p:nvPr/>
        </p:nvPicPr>
        <p:blipFill rotWithShape="1">
          <a:blip r:embed="rId19" cstate="print">
            <a:extLst>
              <a:ext uri="{28A0092B-C50C-407E-A947-70E740481C1C}">
                <a14:useLocalDpi xmlns:a14="http://schemas.microsoft.com/office/drawing/2010/main"/>
              </a:ext>
            </a:extLst>
          </a:blip>
          <a:srcRect/>
          <a:stretch/>
        </p:blipFill>
        <p:spPr bwMode="auto">
          <a:xfrm>
            <a:off x="9624787" y="2486670"/>
            <a:ext cx="805939" cy="8239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91052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S template">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APS template.potx</Template>
  <TotalTime>11575</TotalTime>
  <Words>828</Words>
  <Application>Microsoft Macintosh PowerPoint</Application>
  <PresentationFormat>Widescreen</PresentationFormat>
  <Paragraphs>144</Paragraphs>
  <Slides>23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Calibri Light</vt:lpstr>
      <vt:lpstr>Mangal</vt:lpstr>
      <vt:lpstr>Wingdings</vt:lpstr>
      <vt:lpstr>APS template</vt:lpstr>
      <vt:lpstr>New Entrants, Commercial Space and Changing Airspace Management </vt:lpstr>
      <vt:lpstr>Who AM I?</vt:lpstr>
      <vt:lpstr>The changing Aviation Landscape – ATC THEN</vt:lpstr>
      <vt:lpstr>The changing Aviation Landscape -  ATC Now</vt:lpstr>
      <vt:lpstr>The changing Aviation Landscape - ATC Future? </vt:lpstr>
      <vt:lpstr>The changing Aviation Landscape – Airlines Then</vt:lpstr>
      <vt:lpstr>The changing Aviation Landscape – Airlines Now</vt:lpstr>
      <vt:lpstr>The changing Aviation Landscape – Airlines Future?</vt:lpstr>
      <vt:lpstr>Reaching new heights – Space or Aviation? </vt:lpstr>
      <vt:lpstr>Perspectives</vt:lpstr>
      <vt:lpstr>How is Upper Class E different from other airspace?</vt:lpstr>
      <vt:lpstr>Why does any of this matter to the Dispatch profession?</vt:lpstr>
      <vt:lpstr>New ideas</vt:lpstr>
      <vt:lpstr>Cooperative Airspace Management</vt:lpstr>
      <vt:lpstr>Flight Rules – Current Ops</vt:lpstr>
      <vt:lpstr>New Flight Rules X-FR</vt:lpstr>
      <vt:lpstr>conflict free route planning with tactical monitoring  (Remain well clear)</vt:lpstr>
      <vt:lpstr>Shared Situational Awareness Picture</vt:lpstr>
      <vt:lpstr>Additional Issues </vt:lpstr>
      <vt:lpstr>Thank you and Questions? </vt:lpstr>
      <vt:lpstr>Back UP Slides</vt:lpstr>
      <vt:lpstr>Remain Well Clear</vt:lpstr>
      <vt:lpstr>Airspace – Lateral</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Catherine Jackson</cp:lastModifiedBy>
  <cp:revision>78</cp:revision>
  <dcterms:created xsi:type="dcterms:W3CDTF">2014-09-12T02:08:24Z</dcterms:created>
  <dcterms:modified xsi:type="dcterms:W3CDTF">2018-10-03T14:35:12Z</dcterms:modified>
</cp:coreProperties>
</file>