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Default Extension="8903C320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  <p:sldMasterId id="2147483682" r:id="rId4"/>
    <p:sldMasterId id="2147483695" r:id="rId5"/>
    <p:sldMasterId id="2147483708" r:id="rId6"/>
    <p:sldMasterId id="2147483721" r:id="rId7"/>
    <p:sldMasterId id="2147483734" r:id="rId8"/>
    <p:sldMasterId id="2147483747" r:id="rId9"/>
  </p:sldMasterIdLst>
  <p:notesMasterIdLst>
    <p:notesMasterId r:id="rId40"/>
  </p:notesMasterIdLst>
  <p:sldIdLst>
    <p:sldId id="256" r:id="rId10"/>
    <p:sldId id="257" r:id="rId11"/>
    <p:sldId id="273" r:id="rId12"/>
    <p:sldId id="272" r:id="rId13"/>
    <p:sldId id="271" r:id="rId14"/>
    <p:sldId id="274" r:id="rId15"/>
    <p:sldId id="276" r:id="rId16"/>
    <p:sldId id="277" r:id="rId17"/>
    <p:sldId id="267" r:id="rId18"/>
    <p:sldId id="269" r:id="rId19"/>
    <p:sldId id="270" r:id="rId20"/>
    <p:sldId id="266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78" r:id="rId29"/>
    <p:sldId id="279" r:id="rId30"/>
    <p:sldId id="265" r:id="rId31"/>
    <p:sldId id="280" r:id="rId32"/>
    <p:sldId id="283" r:id="rId33"/>
    <p:sldId id="284" r:id="rId34"/>
    <p:sldId id="285" r:id="rId35"/>
    <p:sldId id="286" r:id="rId36"/>
    <p:sldId id="288" r:id="rId37"/>
    <p:sldId id="287" r:id="rId38"/>
    <p:sldId id="28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01"/>
  </p:normalViewPr>
  <p:slideViewPr>
    <p:cSldViewPr>
      <p:cViewPr varScale="1">
        <p:scale>
          <a:sx n="95" d="100"/>
          <a:sy n="95" d="100"/>
        </p:scale>
        <p:origin x="158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ntsbgov-my.sharepoint.com/personal/nathan_doble_ntsb_gov/Documents/_Projects/Turbulence/Turbulence_20180905_ForWorkshop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ntsbgov-my.sharepoint.com/personal/nathan_doble_ntsb_gov/Documents/_Projects/Turbulence/Turbulence_20180905_ForWorkshop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ntsbgov-my.sharepoint.com/personal/nathan_doble_ntsb_gov/Documents/_Projects/Turbulence/Turbulence_20180905_ForWorksho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067648"/>
        <c:axId val="103069184"/>
      </c:barChart>
      <c:catAx>
        <c:axId val="1030676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103069184"/>
        <c:crosses val="autoZero"/>
        <c:auto val="1"/>
        <c:lblAlgn val="ctr"/>
        <c:lblOffset val="100"/>
        <c:noMultiLvlLbl val="0"/>
      </c:catAx>
      <c:valAx>
        <c:axId val="103069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030676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legend>
    <c:plotVisOnly val="1"/>
    <c:dispBlanksAs val="gap"/>
    <c:showDLblsOverMax val="0"/>
  </c:chart>
  <c:spPr>
    <a:solidFill>
      <a:srgbClr val="FFFFFF">
        <a:alpha val="25000"/>
      </a:srgbClr>
    </a:solidFill>
    <a:ln>
      <a:noFill/>
    </a:ln>
    <a:effectLst/>
    <a:scene3d>
      <a:camera prst="orthographicFront"/>
      <a:lightRig rig="threePt" dir="t"/>
    </a:scene3d>
    <a:sp3d>
      <a:bevelT w="38100" h="38100" prst="coolSlant"/>
    </a:sp3d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202176"/>
        <c:axId val="103436288"/>
      </c:barChart>
      <c:catAx>
        <c:axId val="10120217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103436288"/>
        <c:crosses val="autoZero"/>
        <c:auto val="1"/>
        <c:lblAlgn val="ctr"/>
        <c:lblOffset val="100"/>
        <c:noMultiLvlLbl val="0"/>
      </c:catAx>
      <c:valAx>
        <c:axId val="1034362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012021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legend>
    <c:plotVisOnly val="1"/>
    <c:dispBlanksAs val="gap"/>
    <c:showDLblsOverMax val="0"/>
  </c:chart>
  <c:spPr>
    <a:solidFill>
      <a:srgbClr val="FFFFFF">
        <a:alpha val="25000"/>
      </a:srgbClr>
    </a:solidFill>
    <a:ln>
      <a:noFill/>
    </a:ln>
    <a:effectLst/>
    <a:scene3d>
      <a:camera prst="orthographicFront"/>
      <a:lightRig rig="threePt" dir="t"/>
    </a:scene3d>
    <a:sp3d>
      <a:bevelT w="38100" h="38100" prst="coolSlant"/>
    </a:sp3d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3"/>
          <c:order val="0"/>
          <c:tx>
            <c:strRef>
              <c:f>AccByFARPart!$R$3</c:f>
              <c:strCache>
                <c:ptCount val="1"/>
                <c:pt idx="0">
                  <c:v>Part 121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AccByFARPart!$O$4:$O$12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AccByFARPart!$R$4:$R$12</c:f>
              <c:numCache>
                <c:formatCode>General</c:formatCode>
                <c:ptCount val="9"/>
                <c:pt idx="0">
                  <c:v>6</c:v>
                </c:pt>
                <c:pt idx="1">
                  <c:v>14</c:v>
                </c:pt>
                <c:pt idx="2">
                  <c:v>10</c:v>
                </c:pt>
                <c:pt idx="3">
                  <c:v>16</c:v>
                </c:pt>
                <c:pt idx="4">
                  <c:v>12</c:v>
                </c:pt>
                <c:pt idx="5">
                  <c:v>5</c:v>
                </c:pt>
                <c:pt idx="6">
                  <c:v>6</c:v>
                </c:pt>
                <c:pt idx="7">
                  <c:v>12</c:v>
                </c:pt>
                <c:pt idx="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94-48E3-921F-BE6AB62F890A}"/>
            </c:ext>
          </c:extLst>
        </c:ser>
        <c:ser>
          <c:idx val="2"/>
          <c:order val="1"/>
          <c:tx>
            <c:strRef>
              <c:f>AccByFARPart!$Q$3</c:f>
              <c:strCache>
                <c:ptCount val="1"/>
                <c:pt idx="0">
                  <c:v>Part 135</c:v>
                </c:pt>
              </c:strCache>
            </c:strRef>
          </c:tx>
          <c:spPr>
            <a:solidFill>
              <a:srgbClr val="FFFF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AccByFARPart!$O$4:$O$12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AccByFARPart!$Q$4:$Q$12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94-48E3-921F-BE6AB62F890A}"/>
            </c:ext>
          </c:extLst>
        </c:ser>
        <c:ser>
          <c:idx val="1"/>
          <c:order val="2"/>
          <c:tx>
            <c:strRef>
              <c:f>AccByFARPart!$P$3</c:f>
              <c:strCache>
                <c:ptCount val="1"/>
                <c:pt idx="0">
                  <c:v>General Aviation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AccByFARPart!$O$4:$O$12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AccByFARPart!$P$4:$P$12</c:f>
              <c:numCache>
                <c:formatCode>General</c:formatCode>
                <c:ptCount val="9"/>
                <c:pt idx="0">
                  <c:v>19</c:v>
                </c:pt>
                <c:pt idx="1">
                  <c:v>2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9</c:v>
                </c:pt>
                <c:pt idx="7">
                  <c:v>8</c:v>
                </c:pt>
                <c:pt idx="8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94-48E3-921F-BE6AB62F8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3455360"/>
        <c:axId val="103494400"/>
      </c:barChart>
      <c:catAx>
        <c:axId val="103455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/>
                  <a:t>Calendar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3494400"/>
        <c:crosses val="autoZero"/>
        <c:auto val="1"/>
        <c:lblAlgn val="ctr"/>
        <c:lblOffset val="100"/>
        <c:noMultiLvlLbl val="0"/>
      </c:catAx>
      <c:valAx>
        <c:axId val="103494400"/>
        <c:scaling>
          <c:orientation val="minMax"/>
          <c:max val="2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/>
                  <a:t>Accidents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345536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FF6600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06D-4045-84C7-A2D20B5B7435}"/>
              </c:ext>
            </c:extLst>
          </c:dPt>
          <c:dPt>
            <c:idx val="1"/>
            <c:bubble3D val="0"/>
            <c:spPr>
              <a:solidFill>
                <a:srgbClr val="FF9933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06D-4045-84C7-A2D20B5B7435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06D-4045-84C7-A2D20B5B7435}"/>
              </c:ext>
            </c:extLst>
          </c:dPt>
          <c:dPt>
            <c:idx val="3"/>
            <c:bubble3D val="0"/>
            <c:spPr>
              <a:solidFill>
                <a:srgbClr val="FFFF66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06D-4045-84C7-A2D20B5B743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06D-4045-84C7-A2D20B5B7435}"/>
              </c:ext>
            </c:extLst>
          </c:dPt>
          <c:dLbls>
            <c:dLbl>
              <c:idx val="0"/>
              <c:layout>
                <c:manualLayout>
                  <c:x val="0.19615328532651366"/>
                  <c:y val="-0.128452468832020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6D-4045-84C7-A2D20B5B7435}"/>
                </c:ext>
              </c:extLst>
            </c:dLbl>
            <c:dLbl>
              <c:idx val="1"/>
              <c:layout>
                <c:manualLayout>
                  <c:x val="-0.10426284855418713"/>
                  <c:y val="0.2005208333333333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6D-4045-84C7-A2D20B5B7435}"/>
                </c:ext>
              </c:extLst>
            </c:dLbl>
            <c:dLbl>
              <c:idx val="2"/>
              <c:layout>
                <c:manualLayout>
                  <c:x val="-1.3532763532763533E-2"/>
                  <c:y val="4.79761318897637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77777777777779"/>
                      <c:h val="0.2207031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06D-4045-84C7-A2D20B5B7435}"/>
                </c:ext>
              </c:extLst>
            </c:dLbl>
            <c:dLbl>
              <c:idx val="3"/>
              <c:layout>
                <c:manualLayout>
                  <c:x val="-7.4683132557148302E-3"/>
                  <c:y val="3.012692749343831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06D-4045-84C7-A2D20B5B7435}"/>
                </c:ext>
              </c:extLst>
            </c:dLbl>
            <c:dLbl>
              <c:idx val="4"/>
              <c:layout>
                <c:manualLayout>
                  <c:x val="-0.18570793234179073"/>
                  <c:y val="-0.2385808316929133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64831804281345"/>
                      <c:h val="0.19985875706214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06D-4045-84C7-A2D20B5B74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Types!$B$3:$B$7</c:f>
              <c:strCache>
                <c:ptCount val="5"/>
                <c:pt idx="0">
                  <c:v>Convective </c:v>
                </c:pt>
                <c:pt idx="1">
                  <c:v>Clear Air </c:v>
                </c:pt>
                <c:pt idx="2">
                  <c:v>Terrain Induced</c:v>
                </c:pt>
                <c:pt idx="3">
                  <c:v>Wake </c:v>
                </c:pt>
                <c:pt idx="4">
                  <c:v>Unspecified</c:v>
                </c:pt>
              </c:strCache>
            </c:strRef>
          </c:cat>
          <c:val>
            <c:numRef>
              <c:f>Types!$C$3:$C$7</c:f>
              <c:numCache>
                <c:formatCode>General</c:formatCode>
                <c:ptCount val="5"/>
                <c:pt idx="0">
                  <c:v>36</c:v>
                </c:pt>
                <c:pt idx="1">
                  <c:v>23</c:v>
                </c:pt>
                <c:pt idx="2">
                  <c:v>4</c:v>
                </c:pt>
                <c:pt idx="3">
                  <c:v>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06D-4045-84C7-A2D20B5B743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167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9305976176057"/>
          <c:y val="3.3950617283950615E-2"/>
          <c:w val="0.82027395013123361"/>
          <c:h val="0.760199783042814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Months!$B$3:$B$14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Months!$D$3:$D$14</c:f>
              <c:numCache>
                <c:formatCode>General</c:formatCode>
                <c:ptCount val="12"/>
                <c:pt idx="0">
                  <c:v>3</c:v>
                </c:pt>
                <c:pt idx="1">
                  <c:v>13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9</c:v>
                </c:pt>
                <c:pt idx="6">
                  <c:v>10</c:v>
                </c:pt>
                <c:pt idx="7">
                  <c:v>9</c:v>
                </c:pt>
                <c:pt idx="8">
                  <c:v>4</c:v>
                </c:pt>
                <c:pt idx="9">
                  <c:v>7</c:v>
                </c:pt>
                <c:pt idx="10">
                  <c:v>6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E0-41E3-A841-958E74B04F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03510784"/>
        <c:axId val="103512704"/>
      </c:barChart>
      <c:catAx>
        <c:axId val="103510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512704"/>
        <c:crosses val="autoZero"/>
        <c:auto val="1"/>
        <c:lblAlgn val="ctr"/>
        <c:lblOffset val="100"/>
        <c:noMultiLvlLbl val="0"/>
      </c:catAx>
      <c:valAx>
        <c:axId val="1035127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Accidents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51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0F679-F34C-457A-9241-3F22F449FFE3}" type="datetimeFigureOut">
              <a:rPr lang="en-US" smtClean="0"/>
              <a:t>10/5/18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827FC-B0C6-4849-B610-E2C600CAF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5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B07DF-9005-41CD-BC9E-18B35B2BB4E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42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B07DF-9005-41CD-BC9E-18B35B2BB4E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39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True for both tactical and post-flight</a:t>
            </a:r>
            <a:r>
              <a:rPr lang="en-US" baseline="0" dirty="0"/>
              <a:t>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73C792-3C82-4E28-BACE-A1965806D1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996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Types of data, promoting NCAR</a:t>
            </a:r>
            <a:r>
              <a:rPr lang="en-US" baseline="0" dirty="0"/>
              <a:t> EDR as strong position on data ownership rights by airlines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73C792-3C82-4E28-BACE-A1965806D1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99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73C792-3C82-4E28-BACE-A1965806D1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179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73C792-3C82-4E28-BACE-A1965806D1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94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73C792-3C82-4E28-BACE-A1965806D1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066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73C792-3C82-4E28-BACE-A1965806D1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83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A31-252E-48F5-944C-7FACDA4271C7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4B24-C1A0-4E3C-BF0D-8AAB14D2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0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A31-252E-48F5-944C-7FACDA4271C7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4B24-C1A0-4E3C-BF0D-8AAB14D2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3743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8AA81-C91E-4CC8-9A26-9C8418672744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FECAB-8C16-40D2-B362-15526FE88F80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57790"/>
      </p:ext>
    </p:extLst>
  </p:cSld>
  <p:clrMapOvr>
    <a:masterClrMapping/>
  </p:clrMapOvr>
  <p:transition>
    <p:fade thruBlk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E6599-2469-47A4-AE0F-2DDDDE4F5D9D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80F2E-EB4A-4DF2-8B92-9C7D36A64F6D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85341"/>
      </p:ext>
    </p:extLst>
  </p:cSld>
  <p:clrMapOvr>
    <a:masterClrMapping/>
  </p:clrMapOvr>
  <p:transition>
    <p:fade thruBlk="1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1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1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DC59E-6E26-487B-B7C9-F765F01A972B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5883F-16BD-4216-B275-C09FE13FDF6F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94201"/>
      </p:ext>
    </p:extLst>
  </p:cSld>
  <p:clrMapOvr>
    <a:masterClrMapping/>
  </p:clrMapOvr>
  <p:transition>
    <p:fade thruBlk="1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FBC17A-C1A3-DC4E-AE79-B62D11074C69}"/>
              </a:ext>
            </a:extLst>
          </p:cNvPr>
          <p:cNvSpPr/>
          <p:nvPr userDrawn="1"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4980"/>
            <a:ext cx="8229600" cy="523220"/>
          </a:xfrm>
          <a:solidFill>
            <a:schemeClr val="accent5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 lang="en-US" sz="2800" dirty="0">
                <a:solidFill>
                  <a:srgbClr val="FFFFFF"/>
                </a:solidFill>
                <a:ea typeface="MS PGothic" pitchFamily="34" charset="-128"/>
                <a:cs typeface="ＭＳ Ｐゴシック" charset="-128"/>
              </a:defRPr>
            </a:lvl1pPr>
          </a:lstStyle>
          <a:p>
            <a:pPr lvl="0"/>
            <a:r>
              <a:rPr lang="en-US" dirty="0"/>
              <a:t>Click to edit Master title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A72A0B8-745E-C941-8AB9-80D30620F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>
                <a:solidFill>
                  <a:srgbClr val="0075BD"/>
                </a:solidFill>
              </a:rPr>
              <a:t>27 June, 2018</a:t>
            </a:r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26579B3-63D8-A745-9C9C-71AC537E3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Data Exchange Platform</a:t>
            </a:r>
            <a:endParaRPr lang="en-US" altLang="en-US" dirty="0">
              <a:solidFill>
                <a:srgbClr val="0075BD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39FDE38-F868-9B4E-B74F-B8B0EB98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FB246-8720-43EB-A811-23A1F809582A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318656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A31-252E-48F5-944C-7FACDA4271C7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4B24-C1A0-4E3C-BF0D-8AAB14D2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16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FFCC66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the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828801"/>
            <a:ext cx="7315200" cy="4191000"/>
          </a:xfrm>
        </p:spPr>
        <p:txBody>
          <a:bodyPr anchor="t" anchorCtr="0"/>
          <a:lstStyle>
            <a:lvl1pPr>
              <a:lnSpc>
                <a:spcPct val="107000"/>
              </a:lnSpc>
              <a:spcAft>
                <a:spcPts val="0"/>
              </a:spcAft>
              <a:defRPr/>
            </a:lvl1pPr>
            <a:lvl2pPr>
              <a:spcBef>
                <a:spcPts val="800"/>
              </a:spcBef>
              <a:spcAft>
                <a:spcPts val="0"/>
              </a:spcAft>
              <a:defRPr/>
            </a:lvl2pPr>
            <a:lvl3pPr>
              <a:spcBef>
                <a:spcPts val="672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245358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48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FFCC66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the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828801"/>
            <a:ext cx="7315200" cy="419100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245358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78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the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14400" y="1828801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828801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245358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12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the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0" y="1828803"/>
            <a:ext cx="3582988" cy="762001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2667000"/>
            <a:ext cx="3582988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8" y="1828803"/>
            <a:ext cx="3584575" cy="762001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8" y="2667000"/>
            <a:ext cx="3584575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14400" y="6245358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85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2" y="685800"/>
            <a:ext cx="2551113" cy="838200"/>
          </a:xfrm>
        </p:spPr>
        <p:txBody>
          <a:bodyPr anchor="t" anchorCtr="0"/>
          <a:lstStyle>
            <a:lvl1pPr algn="l">
              <a:defRPr sz="2000" b="0"/>
            </a:lvl1pPr>
          </a:lstStyle>
          <a:p>
            <a:r>
              <a:rPr lang="en-US" dirty="0"/>
              <a:t>Click to the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685802"/>
            <a:ext cx="4654550" cy="5257799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4402" y="1600201"/>
            <a:ext cx="2551113" cy="43434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245358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96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the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245358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14400" y="1828800"/>
            <a:ext cx="7315200" cy="4191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272390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914400" y="1828800"/>
            <a:ext cx="7315200" cy="3352800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4400" y="5257800"/>
            <a:ext cx="7315200" cy="8382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picture caption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3152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the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245358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21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245358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Picture Placeholder 7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0" y="0"/>
            <a:ext cx="9144000" cy="6144768"/>
          </a:xfrm>
        </p:spPr>
        <p:txBody>
          <a:bodyPr/>
          <a:lstStyle>
            <a:lvl1pPr>
              <a:buNone/>
              <a:defRPr baseline="0"/>
            </a:lvl1pPr>
          </a:lstStyle>
          <a:p>
            <a:r>
              <a:rPr lang="en-US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9690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A31-252E-48F5-944C-7FACDA4271C7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4B24-C1A0-4E3C-BF0D-8AAB14D2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8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ly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buNone/>
              <a:defRPr baseline="0"/>
            </a:lvl1pPr>
          </a:lstStyle>
          <a:p>
            <a:r>
              <a:rPr lang="en-US" dirty="0"/>
              <a:t>Click to insert full page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245358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070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use with Plo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6B0C3-FC97-4666-B210-7D3D244D68F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 userDrawn="1"/>
        </p:nvGraphicFramePr>
        <p:xfrm>
          <a:off x="838200" y="457200"/>
          <a:ext cx="7543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0086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FFCC66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the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828801"/>
            <a:ext cx="7315200" cy="4191000"/>
          </a:xfrm>
        </p:spPr>
        <p:txBody>
          <a:bodyPr anchor="t" anchorCtr="0"/>
          <a:lstStyle>
            <a:lvl1pPr>
              <a:lnSpc>
                <a:spcPct val="107000"/>
              </a:lnSpc>
              <a:spcAft>
                <a:spcPts val="0"/>
              </a:spcAft>
              <a:defRPr/>
            </a:lvl1pPr>
            <a:lvl2pPr>
              <a:spcBef>
                <a:spcPts val="800"/>
              </a:spcBef>
              <a:spcAft>
                <a:spcPts val="0"/>
              </a:spcAft>
              <a:defRPr/>
            </a:lvl2pPr>
            <a:lvl3pPr>
              <a:spcBef>
                <a:spcPts val="672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245354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21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FFCC66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the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828801"/>
            <a:ext cx="7315200" cy="419100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245354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77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the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14400" y="1828801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828801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245354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93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the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0" y="1828801"/>
            <a:ext cx="3582988" cy="762001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2667000"/>
            <a:ext cx="3582988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828801"/>
            <a:ext cx="3584575" cy="762001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6" y="2667000"/>
            <a:ext cx="3584575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14400" y="6245354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15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1" y="685800"/>
            <a:ext cx="2551113" cy="838200"/>
          </a:xfrm>
        </p:spPr>
        <p:txBody>
          <a:bodyPr anchor="t" anchorCtr="0"/>
          <a:lstStyle>
            <a:lvl1pPr algn="l">
              <a:defRPr sz="2000" b="0"/>
            </a:lvl1pPr>
          </a:lstStyle>
          <a:p>
            <a:r>
              <a:rPr lang="en-US" dirty="0"/>
              <a:t>Click to the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685802"/>
            <a:ext cx="4654550" cy="5257799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4401" y="1600201"/>
            <a:ext cx="2551113" cy="43434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245354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19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the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245354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14400" y="1828800"/>
            <a:ext cx="7315200" cy="4191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35202607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914400" y="1828800"/>
            <a:ext cx="7315200" cy="3352800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4400" y="5257800"/>
            <a:ext cx="7315200" cy="8382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picture caption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3152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the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245354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569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245354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Picture Placeholder 7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0" y="0"/>
            <a:ext cx="9144000" cy="6144768"/>
          </a:xfrm>
        </p:spPr>
        <p:txBody>
          <a:bodyPr/>
          <a:lstStyle>
            <a:lvl1pPr>
              <a:buNone/>
              <a:defRPr baseline="0"/>
            </a:lvl1pPr>
          </a:lstStyle>
          <a:p>
            <a:r>
              <a:rPr lang="en-US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51846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A31-252E-48F5-944C-7FACDA4271C7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4B24-C1A0-4E3C-BF0D-8AAB14D2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97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ly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buNone/>
              <a:defRPr baseline="0"/>
            </a:lvl1pPr>
          </a:lstStyle>
          <a:p>
            <a:r>
              <a:rPr lang="en-US" dirty="0"/>
              <a:t>Click to insert full page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245354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382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use with Plo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6B0C3-FC97-4666-B210-7D3D244D68F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 userDrawn="1"/>
        </p:nvGraphicFramePr>
        <p:xfrm>
          <a:off x="838200" y="457200"/>
          <a:ext cx="7543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41944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phillipsm\My Documents\New Projects\_New Branding Package - in works\_Design Templates\Powerpoint\assets\dynamicSky_3rdPa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0"/>
            <a:ext cx="7772400" cy="854075"/>
          </a:xfrm>
        </p:spPr>
        <p:txBody>
          <a:bodyPr/>
          <a:lstStyle>
            <a:lvl1pPr algn="ctr">
              <a:defRPr sz="5000"/>
            </a:lvl1pPr>
          </a:lstStyle>
          <a:p>
            <a:pPr lvl="0"/>
            <a:r>
              <a:rPr lang="en-US" altLang="en-US" noProof="0"/>
              <a:t>Master title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876800"/>
            <a:ext cx="7772400" cy="1295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163520"/>
      </p:ext>
    </p:extLst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436852"/>
      </p:ext>
    </p:extLst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4831862"/>
      </p:ext>
    </p:extLst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FB91A-E509-4E7D-832E-1EEF883C5B21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FC0A2-0E8F-43A5-8982-CD0D51D2BBBF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75507"/>
      </p:ext>
    </p:extLst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FA723-472C-4864-9234-C6C526940C14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A7E1A-A147-4991-9192-77973F806453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13077"/>
      </p:ext>
    </p:extLst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10674-D306-4037-971E-9383842CF369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41ED4-FAF9-40AF-B55E-C2AC0583A983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97799"/>
      </p:ext>
    </p:extLst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44301-4ED4-4977-92FC-1DC1DC4A9B91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74359-5A3D-4E4E-AEA3-1C7EBED78B89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681836"/>
      </p:ext>
    </p:extLst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8FE41-2CA3-435D-AC02-2DDBF3F523ED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6C4BB-E28C-4F5A-96F7-9C7E3EA4E30B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17847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A31-252E-48F5-944C-7FACDA4271C7}" type="datetimeFigureOut">
              <a:rPr lang="en-US" smtClean="0"/>
              <a:t>10/5/18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4B24-C1A0-4E3C-BF0D-8AAB14D2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352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8AA81-C91E-4CC8-9A26-9C8418672744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FECAB-8C16-40D2-B362-15526FE88F80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81700"/>
      </p:ext>
    </p:extLst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E6599-2469-47A4-AE0F-2DDDDE4F5D9D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80F2E-EB4A-4DF2-8B92-9C7D36A64F6D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02170"/>
      </p:ext>
    </p:extLst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1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1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DC59E-6E26-487B-B7C9-F765F01A972B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5883F-16BD-4216-B275-C09FE13FDF6F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65939"/>
      </p:ext>
    </p:extLst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FBC17A-C1A3-DC4E-AE79-B62D11074C69}"/>
              </a:ext>
            </a:extLst>
          </p:cNvPr>
          <p:cNvSpPr/>
          <p:nvPr userDrawn="1"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4980"/>
            <a:ext cx="8229600" cy="523220"/>
          </a:xfrm>
          <a:solidFill>
            <a:schemeClr val="accent5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 lang="en-US" sz="2800" dirty="0">
                <a:solidFill>
                  <a:srgbClr val="FFFFFF"/>
                </a:solidFill>
                <a:ea typeface="MS PGothic" pitchFamily="34" charset="-128"/>
                <a:cs typeface="ＭＳ Ｐゴシック" charset="-128"/>
              </a:defRPr>
            </a:lvl1pPr>
          </a:lstStyle>
          <a:p>
            <a:pPr lvl="0"/>
            <a:r>
              <a:rPr lang="en-US" dirty="0"/>
              <a:t>Click to edit Master title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A72A0B8-745E-C941-8AB9-80D30620F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>
                <a:solidFill>
                  <a:srgbClr val="0075BD"/>
                </a:solidFill>
              </a:rPr>
              <a:t>27 June, 2018</a:t>
            </a:r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26579B3-63D8-A745-9C9C-71AC537E3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Data Exchange Platform</a:t>
            </a:r>
            <a:endParaRPr lang="en-US" altLang="en-US" dirty="0">
              <a:solidFill>
                <a:srgbClr val="0075BD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39FDE38-F868-9B4E-B74F-B8B0EB98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FB246-8720-43EB-A811-23A1F809582A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02723"/>
      </p:ext>
    </p:extLst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phillipsm\My Documents\New Projects\_New Branding Package - in works\_Design Templates\Powerpoint\assets\dynamicSky_3rdPa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0"/>
            <a:ext cx="7772400" cy="854075"/>
          </a:xfrm>
        </p:spPr>
        <p:txBody>
          <a:bodyPr/>
          <a:lstStyle>
            <a:lvl1pPr algn="ctr">
              <a:defRPr sz="5000"/>
            </a:lvl1pPr>
          </a:lstStyle>
          <a:p>
            <a:pPr lvl="0"/>
            <a:r>
              <a:rPr lang="en-US" altLang="en-US" noProof="0"/>
              <a:t>Master title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876800"/>
            <a:ext cx="7772400" cy="1295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84129205"/>
      </p:ext>
    </p:extLst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3237574"/>
      </p:ext>
    </p:extLst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3125558"/>
      </p:ext>
    </p:extLst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FB91A-E509-4E7D-832E-1EEF883C5B21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FC0A2-0E8F-43A5-8982-CD0D51D2BBBF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16520"/>
      </p:ext>
    </p:extLst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FA723-472C-4864-9234-C6C526940C14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A7E1A-A147-4991-9192-77973F806453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32227"/>
      </p:ext>
    </p:extLst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10674-D306-4037-971E-9383842CF369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41ED4-FAF9-40AF-B55E-C2AC0583A983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392001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A31-252E-48F5-944C-7FACDA4271C7}" type="datetimeFigureOut">
              <a:rPr lang="en-US" smtClean="0"/>
              <a:t>10/5/18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4B24-C1A0-4E3C-BF0D-8AAB14D2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54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44301-4ED4-4977-92FC-1DC1DC4A9B91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74359-5A3D-4E4E-AEA3-1C7EBED78B89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72085"/>
      </p:ext>
    </p:extLst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8FE41-2CA3-435D-AC02-2DDBF3F523ED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6C4BB-E28C-4F5A-96F7-9C7E3EA4E30B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56791"/>
      </p:ext>
    </p:extLst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8AA81-C91E-4CC8-9A26-9C8418672744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FECAB-8C16-40D2-B362-15526FE88F80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87519"/>
      </p:ext>
    </p:extLst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E6599-2469-47A4-AE0F-2DDDDE4F5D9D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80F2E-EB4A-4DF2-8B92-9C7D36A64F6D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182481"/>
      </p:ext>
    </p:extLst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1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1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DC59E-6E26-487B-B7C9-F765F01A972B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5883F-16BD-4216-B275-C09FE13FDF6F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35489"/>
      </p:ext>
    </p:extLst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FBC17A-C1A3-DC4E-AE79-B62D11074C69}"/>
              </a:ext>
            </a:extLst>
          </p:cNvPr>
          <p:cNvSpPr/>
          <p:nvPr userDrawn="1"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4980"/>
            <a:ext cx="8229600" cy="523220"/>
          </a:xfrm>
          <a:solidFill>
            <a:schemeClr val="accent5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 lang="en-US" sz="2800" dirty="0">
                <a:solidFill>
                  <a:srgbClr val="FFFFFF"/>
                </a:solidFill>
                <a:ea typeface="MS PGothic" pitchFamily="34" charset="-128"/>
                <a:cs typeface="ＭＳ Ｐゴシック" charset="-128"/>
              </a:defRPr>
            </a:lvl1pPr>
          </a:lstStyle>
          <a:p>
            <a:pPr lvl="0"/>
            <a:r>
              <a:rPr lang="en-US" dirty="0"/>
              <a:t>Click to edit Master title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A72A0B8-745E-C941-8AB9-80D30620F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>
                <a:solidFill>
                  <a:srgbClr val="0075BD"/>
                </a:solidFill>
              </a:rPr>
              <a:t>27 June, 2018</a:t>
            </a:r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26579B3-63D8-A745-9C9C-71AC537E3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Data Exchange Platform</a:t>
            </a:r>
            <a:endParaRPr lang="en-US" altLang="en-US" dirty="0">
              <a:solidFill>
                <a:srgbClr val="0075BD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39FDE38-F868-9B4E-B74F-B8B0EB98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FB246-8720-43EB-A811-23A1F809582A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379769"/>
      </p:ext>
    </p:extLst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phillipsm\My Documents\New Projects\_New Branding Package - in works\_Design Templates\Powerpoint\assets\dynamicSky_3rdPa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0"/>
            <a:ext cx="7772400" cy="854075"/>
          </a:xfrm>
        </p:spPr>
        <p:txBody>
          <a:bodyPr/>
          <a:lstStyle>
            <a:lvl1pPr algn="ctr">
              <a:defRPr sz="5000"/>
            </a:lvl1pPr>
          </a:lstStyle>
          <a:p>
            <a:pPr lvl="0"/>
            <a:r>
              <a:rPr lang="en-US" altLang="en-US" noProof="0"/>
              <a:t>Master title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876800"/>
            <a:ext cx="7772400" cy="1295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4745277"/>
      </p:ext>
    </p:extLst>
  </p:cSld>
  <p:clrMapOvr>
    <a:masterClrMapping/>
  </p:clrMapOvr>
  <p:transition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16033"/>
      </p:ext>
    </p:extLst>
  </p:cSld>
  <p:clrMapOvr>
    <a:masterClrMapping/>
  </p:clrMapOvr>
  <p:transition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1948902"/>
      </p:ext>
    </p:extLst>
  </p:cSld>
  <p:clrMapOvr>
    <a:masterClrMapping/>
  </p:clrMapOvr>
  <p:transition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FB91A-E509-4E7D-832E-1EEF883C5B21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FC0A2-0E8F-43A5-8982-CD0D51D2BBBF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928461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A31-252E-48F5-944C-7FACDA4271C7}" type="datetimeFigureOut">
              <a:rPr lang="en-US" smtClean="0"/>
              <a:t>10/5/18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4B24-C1A0-4E3C-BF0D-8AAB14D2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535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FA723-472C-4864-9234-C6C526940C14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A7E1A-A147-4991-9192-77973F806453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880813"/>
      </p:ext>
    </p:extLst>
  </p:cSld>
  <p:clrMapOvr>
    <a:masterClrMapping/>
  </p:clrMapOvr>
  <p:transition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10674-D306-4037-971E-9383842CF369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41ED4-FAF9-40AF-B55E-C2AC0583A983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18286"/>
      </p:ext>
    </p:extLst>
  </p:cSld>
  <p:clrMapOvr>
    <a:masterClrMapping/>
  </p:clrMapOvr>
  <p:transition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44301-4ED4-4977-92FC-1DC1DC4A9B91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74359-5A3D-4E4E-AEA3-1C7EBED78B89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155"/>
      </p:ext>
    </p:extLst>
  </p:cSld>
  <p:clrMapOvr>
    <a:masterClrMapping/>
  </p:clrMapOvr>
  <p:transition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8FE41-2CA3-435D-AC02-2DDBF3F523ED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6C4BB-E28C-4F5A-96F7-9C7E3EA4E30B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91547"/>
      </p:ext>
    </p:extLst>
  </p:cSld>
  <p:clrMapOvr>
    <a:masterClrMapping/>
  </p:clrMapOvr>
  <p:transition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8AA81-C91E-4CC8-9A26-9C8418672744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FECAB-8C16-40D2-B362-15526FE88F80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94937"/>
      </p:ext>
    </p:extLst>
  </p:cSld>
  <p:clrMapOvr>
    <a:masterClrMapping/>
  </p:clrMapOvr>
  <p:transition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E6599-2469-47A4-AE0F-2DDDDE4F5D9D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80F2E-EB4A-4DF2-8B92-9C7D36A64F6D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60984"/>
      </p:ext>
    </p:extLst>
  </p:cSld>
  <p:clrMapOvr>
    <a:masterClrMapping/>
  </p:clrMapOvr>
  <p:transition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1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1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DC59E-6E26-487B-B7C9-F765F01A972B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5883F-16BD-4216-B275-C09FE13FDF6F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14532"/>
      </p:ext>
    </p:extLst>
  </p:cSld>
  <p:clrMapOvr>
    <a:masterClrMapping/>
  </p:clrMapOvr>
  <p:transition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FBC17A-C1A3-DC4E-AE79-B62D11074C69}"/>
              </a:ext>
            </a:extLst>
          </p:cNvPr>
          <p:cNvSpPr/>
          <p:nvPr userDrawn="1"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4980"/>
            <a:ext cx="8229600" cy="523220"/>
          </a:xfrm>
          <a:solidFill>
            <a:schemeClr val="accent5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 lang="en-US" sz="2800" dirty="0">
                <a:solidFill>
                  <a:srgbClr val="FFFFFF"/>
                </a:solidFill>
                <a:ea typeface="MS PGothic" pitchFamily="34" charset="-128"/>
                <a:cs typeface="ＭＳ Ｐゴシック" charset="-128"/>
              </a:defRPr>
            </a:lvl1pPr>
          </a:lstStyle>
          <a:p>
            <a:pPr lvl="0"/>
            <a:r>
              <a:rPr lang="en-US" dirty="0"/>
              <a:t>Click to edit Master title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A72A0B8-745E-C941-8AB9-80D30620F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>
                <a:solidFill>
                  <a:srgbClr val="0075BD"/>
                </a:solidFill>
              </a:rPr>
              <a:t>27 June, 2018</a:t>
            </a:r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26579B3-63D8-A745-9C9C-71AC537E3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Data Exchange Platform</a:t>
            </a:r>
            <a:endParaRPr lang="en-US" altLang="en-US" dirty="0">
              <a:solidFill>
                <a:srgbClr val="0075BD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39FDE38-F868-9B4E-B74F-B8B0EB98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FB246-8720-43EB-A811-23A1F809582A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58846"/>
      </p:ext>
    </p:extLst>
  </p:cSld>
  <p:clrMapOvr>
    <a:masterClrMapping/>
  </p:clrMapOvr>
  <p:transition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phillipsm\My Documents\New Projects\_New Branding Package - in works\_Design Templates\Powerpoint\assets\dynamicSky_3rdPa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0"/>
            <a:ext cx="7772400" cy="854075"/>
          </a:xfrm>
        </p:spPr>
        <p:txBody>
          <a:bodyPr/>
          <a:lstStyle>
            <a:lvl1pPr algn="ctr">
              <a:defRPr sz="5000"/>
            </a:lvl1pPr>
          </a:lstStyle>
          <a:p>
            <a:pPr lvl="0"/>
            <a:r>
              <a:rPr lang="en-US" altLang="en-US" noProof="0"/>
              <a:t>Master title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876800"/>
            <a:ext cx="7772400" cy="1295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35891565"/>
      </p:ext>
    </p:extLst>
  </p:cSld>
  <p:clrMapOvr>
    <a:masterClrMapping/>
  </p:clrMapOvr>
  <p:transition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0289403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A31-252E-48F5-944C-7FACDA4271C7}" type="datetimeFigureOut">
              <a:rPr lang="en-US" smtClean="0"/>
              <a:t>10/5/18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4B24-C1A0-4E3C-BF0D-8AAB14D2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30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081575"/>
      </p:ext>
    </p:extLst>
  </p:cSld>
  <p:clrMapOvr>
    <a:masterClrMapping/>
  </p:clrMapOvr>
  <p:transition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FB91A-E509-4E7D-832E-1EEF883C5B21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FC0A2-0E8F-43A5-8982-CD0D51D2BBBF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067701"/>
      </p:ext>
    </p:extLst>
  </p:cSld>
  <p:clrMapOvr>
    <a:masterClrMapping/>
  </p:clrMapOvr>
  <p:transition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FA723-472C-4864-9234-C6C526940C14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A7E1A-A147-4991-9192-77973F806453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809458"/>
      </p:ext>
    </p:extLst>
  </p:cSld>
  <p:clrMapOvr>
    <a:masterClrMapping/>
  </p:clrMapOvr>
  <p:transition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10674-D306-4037-971E-9383842CF369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41ED4-FAF9-40AF-B55E-C2AC0583A983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07409"/>
      </p:ext>
    </p:extLst>
  </p:cSld>
  <p:clrMapOvr>
    <a:masterClrMapping/>
  </p:clrMapOvr>
  <p:transition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44301-4ED4-4977-92FC-1DC1DC4A9B91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74359-5A3D-4E4E-AEA3-1C7EBED78B89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15899"/>
      </p:ext>
    </p:extLst>
  </p:cSld>
  <p:clrMapOvr>
    <a:masterClrMapping/>
  </p:clrMapOvr>
  <p:transition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8FE41-2CA3-435D-AC02-2DDBF3F523ED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6C4BB-E28C-4F5A-96F7-9C7E3EA4E30B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574012"/>
      </p:ext>
    </p:extLst>
  </p:cSld>
  <p:clrMapOvr>
    <a:masterClrMapping/>
  </p:clrMapOvr>
  <p:transition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8AA81-C91E-4CC8-9A26-9C8418672744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FECAB-8C16-40D2-B362-15526FE88F80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25840"/>
      </p:ext>
    </p:extLst>
  </p:cSld>
  <p:clrMapOvr>
    <a:masterClrMapping/>
  </p:clrMapOvr>
  <p:transition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E6599-2469-47A4-AE0F-2DDDDE4F5D9D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80F2E-EB4A-4DF2-8B92-9C7D36A64F6D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572773"/>
      </p:ext>
    </p:extLst>
  </p:cSld>
  <p:clrMapOvr>
    <a:masterClrMapping/>
  </p:clrMapOvr>
  <p:transition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1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1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DC59E-6E26-487B-B7C9-F765F01A972B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5883F-16BD-4216-B275-C09FE13FDF6F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357718"/>
      </p:ext>
    </p:extLst>
  </p:cSld>
  <p:clrMapOvr>
    <a:masterClrMapping/>
  </p:clrMapOvr>
  <p:transition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FBC17A-C1A3-DC4E-AE79-B62D11074C69}"/>
              </a:ext>
            </a:extLst>
          </p:cNvPr>
          <p:cNvSpPr/>
          <p:nvPr userDrawn="1"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4980"/>
            <a:ext cx="8229600" cy="523220"/>
          </a:xfrm>
          <a:solidFill>
            <a:schemeClr val="accent5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 lang="en-US" sz="2800" dirty="0">
                <a:solidFill>
                  <a:srgbClr val="FFFFFF"/>
                </a:solidFill>
                <a:ea typeface="MS PGothic" pitchFamily="34" charset="-128"/>
                <a:cs typeface="ＭＳ Ｐゴシック" charset="-128"/>
              </a:defRPr>
            </a:lvl1pPr>
          </a:lstStyle>
          <a:p>
            <a:pPr lvl="0"/>
            <a:r>
              <a:rPr lang="en-US" dirty="0"/>
              <a:t>Click to edit Master title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A72A0B8-745E-C941-8AB9-80D30620F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>
                <a:solidFill>
                  <a:srgbClr val="0075BD"/>
                </a:solidFill>
              </a:rPr>
              <a:t>27 June, 2018</a:t>
            </a:r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26579B3-63D8-A745-9C9C-71AC537E3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Data Exchange Platform</a:t>
            </a:r>
            <a:endParaRPr lang="en-US" altLang="en-US" dirty="0">
              <a:solidFill>
                <a:srgbClr val="0075BD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39FDE38-F868-9B4E-B74F-B8B0EB98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FB246-8720-43EB-A811-23A1F809582A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290238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A31-252E-48F5-944C-7FACDA4271C7}" type="datetimeFigureOut">
              <a:rPr lang="en-US" smtClean="0"/>
              <a:t>10/5/18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4B24-C1A0-4E3C-BF0D-8AAB14D2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041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phillipsm\My Documents\New Projects\_New Branding Package - in works\_Design Templates\Powerpoint\assets\dynamicSky_3rdPa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0"/>
            <a:ext cx="7772400" cy="854075"/>
          </a:xfrm>
        </p:spPr>
        <p:txBody>
          <a:bodyPr/>
          <a:lstStyle>
            <a:lvl1pPr algn="ctr">
              <a:defRPr sz="5000"/>
            </a:lvl1pPr>
          </a:lstStyle>
          <a:p>
            <a:pPr lvl="0"/>
            <a:r>
              <a:rPr lang="en-US" altLang="en-US" noProof="0"/>
              <a:t>Master title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876800"/>
            <a:ext cx="7772400" cy="1295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49650436"/>
      </p:ext>
    </p:extLst>
  </p:cSld>
  <p:clrMapOvr>
    <a:masterClrMapping/>
  </p:clrMapOvr>
  <p:transition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5244653"/>
      </p:ext>
    </p:extLst>
  </p:cSld>
  <p:clrMapOvr>
    <a:masterClrMapping/>
  </p:clrMapOvr>
  <p:transition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0796585"/>
      </p:ext>
    </p:extLst>
  </p:cSld>
  <p:clrMapOvr>
    <a:masterClrMapping/>
  </p:clrMapOvr>
  <p:transition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FB91A-E509-4E7D-832E-1EEF883C5B21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FC0A2-0E8F-43A5-8982-CD0D51D2BBBF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69038"/>
      </p:ext>
    </p:extLst>
  </p:cSld>
  <p:clrMapOvr>
    <a:masterClrMapping/>
  </p:clrMapOvr>
  <p:transition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FA723-472C-4864-9234-C6C526940C14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A7E1A-A147-4991-9192-77973F806453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08652"/>
      </p:ext>
    </p:extLst>
  </p:cSld>
  <p:clrMapOvr>
    <a:masterClrMapping/>
  </p:clrMapOvr>
  <p:transition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10674-D306-4037-971E-9383842CF369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41ED4-FAF9-40AF-B55E-C2AC0583A983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74516"/>
      </p:ext>
    </p:extLst>
  </p:cSld>
  <p:clrMapOvr>
    <a:masterClrMapping/>
  </p:clrMapOvr>
  <p:transition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44301-4ED4-4977-92FC-1DC1DC4A9B91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74359-5A3D-4E4E-AEA3-1C7EBED78B89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83788"/>
      </p:ext>
    </p:extLst>
  </p:cSld>
  <p:clrMapOvr>
    <a:masterClrMapping/>
  </p:clrMapOvr>
  <p:transition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8FE41-2CA3-435D-AC02-2DDBF3F523ED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6C4BB-E28C-4F5A-96F7-9C7E3EA4E30B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93709"/>
      </p:ext>
    </p:extLst>
  </p:cSld>
  <p:clrMapOvr>
    <a:masterClrMapping/>
  </p:clrMapOvr>
  <p:transition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8AA81-C91E-4CC8-9A26-9C8418672744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FECAB-8C16-40D2-B362-15526FE88F80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0532"/>
      </p:ext>
    </p:extLst>
  </p:cSld>
  <p:clrMapOvr>
    <a:masterClrMapping/>
  </p:clrMapOvr>
  <p:transition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E6599-2469-47A4-AE0F-2DDDDE4F5D9D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80F2E-EB4A-4DF2-8B92-9C7D36A64F6D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83456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A31-252E-48F5-944C-7FACDA4271C7}" type="datetimeFigureOut">
              <a:rPr lang="en-US" smtClean="0"/>
              <a:t>10/5/18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4B24-C1A0-4E3C-BF0D-8AAB14D2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143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1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1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DC59E-6E26-487B-B7C9-F765F01A972B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5883F-16BD-4216-B275-C09FE13FDF6F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95364"/>
      </p:ext>
    </p:extLst>
  </p:cSld>
  <p:clrMapOvr>
    <a:masterClrMapping/>
  </p:clrMapOvr>
  <p:transition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FBC17A-C1A3-DC4E-AE79-B62D11074C69}"/>
              </a:ext>
            </a:extLst>
          </p:cNvPr>
          <p:cNvSpPr/>
          <p:nvPr userDrawn="1"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4980"/>
            <a:ext cx="8229600" cy="523220"/>
          </a:xfrm>
          <a:solidFill>
            <a:schemeClr val="accent5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 lang="en-US" sz="2800" dirty="0">
                <a:solidFill>
                  <a:srgbClr val="FFFFFF"/>
                </a:solidFill>
                <a:ea typeface="MS PGothic" pitchFamily="34" charset="-128"/>
                <a:cs typeface="ＭＳ Ｐゴシック" charset="-128"/>
              </a:defRPr>
            </a:lvl1pPr>
          </a:lstStyle>
          <a:p>
            <a:pPr lvl="0"/>
            <a:r>
              <a:rPr lang="en-US" dirty="0"/>
              <a:t>Click to edit Master title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A72A0B8-745E-C941-8AB9-80D30620F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>
                <a:solidFill>
                  <a:srgbClr val="0075BD"/>
                </a:solidFill>
              </a:rPr>
              <a:t>27 June, 2018</a:t>
            </a:r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26579B3-63D8-A745-9C9C-71AC537E3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Data Exchange Platform</a:t>
            </a:r>
            <a:endParaRPr lang="en-US" altLang="en-US" dirty="0">
              <a:solidFill>
                <a:srgbClr val="0075BD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39FDE38-F868-9B4E-B74F-B8B0EB98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FB246-8720-43EB-A811-23A1F809582A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35523"/>
      </p:ext>
    </p:extLst>
  </p:cSld>
  <p:clrMapOvr>
    <a:masterClrMapping/>
  </p:clrMapOvr>
  <p:transition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phillipsm\My Documents\New Projects\_New Branding Package - in works\_Design Templates\Powerpoint\assets\dynamicSky_3rdPa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0"/>
            <a:ext cx="7772400" cy="854075"/>
          </a:xfrm>
        </p:spPr>
        <p:txBody>
          <a:bodyPr/>
          <a:lstStyle>
            <a:lvl1pPr algn="ctr">
              <a:defRPr sz="5000"/>
            </a:lvl1pPr>
          </a:lstStyle>
          <a:p>
            <a:pPr lvl="0"/>
            <a:r>
              <a:rPr lang="en-US" altLang="en-US" noProof="0"/>
              <a:t>Master title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876800"/>
            <a:ext cx="7772400" cy="1295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1436892"/>
      </p:ext>
    </p:extLst>
  </p:cSld>
  <p:clrMapOvr>
    <a:masterClrMapping/>
  </p:clrMapOvr>
  <p:transition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682587"/>
      </p:ext>
    </p:extLst>
  </p:cSld>
  <p:clrMapOvr>
    <a:masterClrMapping/>
  </p:clrMapOvr>
  <p:transition>
    <p:fade thruBlk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4954903"/>
      </p:ext>
    </p:extLst>
  </p:cSld>
  <p:clrMapOvr>
    <a:masterClrMapping/>
  </p:clrMapOvr>
  <p:transition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FB91A-E509-4E7D-832E-1EEF883C5B21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FC0A2-0E8F-43A5-8982-CD0D51D2BBBF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01615"/>
      </p:ext>
    </p:extLst>
  </p:cSld>
  <p:clrMapOvr>
    <a:masterClrMapping/>
  </p:clrMapOvr>
  <p:transition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FA723-472C-4864-9234-C6C526940C14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A7E1A-A147-4991-9192-77973F806453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33327"/>
      </p:ext>
    </p:extLst>
  </p:cSld>
  <p:clrMapOvr>
    <a:masterClrMapping/>
  </p:clrMapOvr>
  <p:transition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10674-D306-4037-971E-9383842CF369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41ED4-FAF9-40AF-B55E-C2AC0583A983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48073"/>
      </p:ext>
    </p:extLst>
  </p:cSld>
  <p:clrMapOvr>
    <a:masterClrMapping/>
  </p:clrMapOvr>
  <p:transition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44301-4ED4-4977-92FC-1DC1DC4A9B91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74359-5A3D-4E4E-AEA3-1C7EBED78B89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055478"/>
      </p:ext>
    </p:extLst>
  </p:cSld>
  <p:clrMapOvr>
    <a:masterClrMapping/>
  </p:clrMapOvr>
  <p:transition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8FE41-2CA3-435D-AC02-2DDBF3F523ED}" type="datetime3">
              <a:rPr lang="en-US" altLang="en-US" smtClean="0">
                <a:solidFill>
                  <a:srgbClr val="0075BD"/>
                </a:solidFill>
              </a:rPr>
              <a:pPr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6C4BB-E28C-4F5A-96F7-9C7E3EA4E30B}" type="slidenum">
              <a:rPr lang="en-US" altLang="en-US">
                <a:solidFill>
                  <a:srgbClr val="0075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76321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73A31-252E-48F5-944C-7FACDA4271C7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34B24-C1A0-4E3C-BF0D-8AAB14D2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4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7"/>
            <a:ext cx="7315200" cy="42671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245358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0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FFCC66"/>
          </a:solidFill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7000"/>
        </a:lnSpc>
        <a:spcBef>
          <a:spcPts val="800"/>
        </a:spcBef>
        <a:spcAft>
          <a:spcPts val="0"/>
        </a:spcAft>
        <a:buFont typeface="Arial" pitchFamily="34" charset="0"/>
        <a:buChar char="•"/>
        <a:defRPr sz="36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800"/>
        </a:spcBef>
        <a:spcAft>
          <a:spcPts val="0"/>
        </a:spcAft>
        <a:buFont typeface="Arial" pitchFamily="34" charset="0"/>
        <a:buChar char="•"/>
        <a:defRPr sz="3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spcAft>
          <a:spcPts val="0"/>
        </a:spcAft>
        <a:buFont typeface="Arial" pitchFamily="34" charset="0"/>
        <a:buChar char="•"/>
        <a:defRPr sz="28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spcAft>
          <a:spcPts val="0"/>
        </a:spcAft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3"/>
            <a:ext cx="7315200" cy="42671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245354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2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FFCC66"/>
          </a:solidFill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7000"/>
        </a:lnSpc>
        <a:spcBef>
          <a:spcPts val="800"/>
        </a:spcBef>
        <a:spcAft>
          <a:spcPts val="0"/>
        </a:spcAft>
        <a:buFont typeface="Arial" pitchFamily="34" charset="0"/>
        <a:buChar char="•"/>
        <a:defRPr sz="36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800"/>
        </a:spcBef>
        <a:spcAft>
          <a:spcPts val="0"/>
        </a:spcAft>
        <a:buFont typeface="Arial" pitchFamily="34" charset="0"/>
        <a:buChar char="•"/>
        <a:defRPr sz="3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spcAft>
          <a:spcPts val="0"/>
        </a:spcAft>
        <a:buFont typeface="Arial" pitchFamily="34" charset="0"/>
        <a:buChar char="•"/>
        <a:defRPr sz="28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spcAft>
          <a:spcPts val="0"/>
        </a:spcAft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38400"/>
            <a:ext cx="8229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67400" y="6477000"/>
            <a:ext cx="304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 smtClean="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D368F2-CD6E-470D-957C-2220E38BBACA}" type="datetime3">
              <a:rPr lang="en-US" altLang="en-US">
                <a:solidFill>
                  <a:srgbClr val="0075B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77000"/>
            <a:ext cx="3124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 smtClean="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77000"/>
            <a:ext cx="1219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 smtClean="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0FB246-8720-43EB-A811-23A1F809582A}" type="slidenum">
              <a:rPr lang="en-US" altLang="en-US">
                <a:solidFill>
                  <a:srgbClr val="0075B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19050">
            <a:solidFill>
              <a:srgbClr val="0075B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A427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3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ransition>
    <p:fade thruBlk="1"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anose="05000000000000000000" pitchFamily="2" charset="2"/>
        <a:buChar char="ä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ä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ä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ä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ä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38400"/>
            <a:ext cx="8229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67400" y="6477000"/>
            <a:ext cx="304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 smtClean="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D368F2-CD6E-470D-957C-2220E38BBACA}" type="datetime3">
              <a:rPr lang="en-US" altLang="en-US">
                <a:solidFill>
                  <a:srgbClr val="0075B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77000"/>
            <a:ext cx="3124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 smtClean="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77000"/>
            <a:ext cx="1219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 smtClean="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0FB246-8720-43EB-A811-23A1F809582A}" type="slidenum">
              <a:rPr lang="en-US" altLang="en-US">
                <a:solidFill>
                  <a:srgbClr val="0075B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19050">
            <a:solidFill>
              <a:srgbClr val="0075B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A427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49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ransition>
    <p:fade thruBlk="1"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anose="05000000000000000000" pitchFamily="2" charset="2"/>
        <a:buChar char="ä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ä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ä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ä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ä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38400"/>
            <a:ext cx="8229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67400" y="6477000"/>
            <a:ext cx="304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 smtClean="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D368F2-CD6E-470D-957C-2220E38BBACA}" type="datetime3">
              <a:rPr lang="en-US" altLang="en-US">
                <a:solidFill>
                  <a:srgbClr val="0075B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77000"/>
            <a:ext cx="3124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 smtClean="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77000"/>
            <a:ext cx="1219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 smtClean="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0FB246-8720-43EB-A811-23A1F809582A}" type="slidenum">
              <a:rPr lang="en-US" altLang="en-US">
                <a:solidFill>
                  <a:srgbClr val="0075B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19050">
            <a:solidFill>
              <a:srgbClr val="0075B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A427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62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>
    <p:fade thruBlk="1"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anose="05000000000000000000" pitchFamily="2" charset="2"/>
        <a:buChar char="ä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ä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ä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ä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ä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38400"/>
            <a:ext cx="8229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67400" y="6477000"/>
            <a:ext cx="304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 smtClean="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D368F2-CD6E-470D-957C-2220E38BBACA}" type="datetime3">
              <a:rPr lang="en-US" altLang="en-US">
                <a:solidFill>
                  <a:srgbClr val="0075B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77000"/>
            <a:ext cx="3124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 smtClean="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77000"/>
            <a:ext cx="1219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 smtClean="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0FB246-8720-43EB-A811-23A1F809582A}" type="slidenum">
              <a:rPr lang="en-US" altLang="en-US">
                <a:solidFill>
                  <a:srgbClr val="0075B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19050">
            <a:solidFill>
              <a:srgbClr val="0075B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A427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81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ransition>
    <p:fade thruBlk="1"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anose="05000000000000000000" pitchFamily="2" charset="2"/>
        <a:buChar char="ä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ä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ä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ä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ä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38400"/>
            <a:ext cx="8229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67400" y="6477000"/>
            <a:ext cx="304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 smtClean="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D368F2-CD6E-470D-957C-2220E38BBACA}" type="datetime3">
              <a:rPr lang="en-US" altLang="en-US">
                <a:solidFill>
                  <a:srgbClr val="0075B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77000"/>
            <a:ext cx="3124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 smtClean="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77000"/>
            <a:ext cx="1219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 smtClean="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0FB246-8720-43EB-A811-23A1F809582A}" type="slidenum">
              <a:rPr lang="en-US" altLang="en-US">
                <a:solidFill>
                  <a:srgbClr val="0075B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19050">
            <a:solidFill>
              <a:srgbClr val="0075B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A427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2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ransition>
    <p:fade thruBlk="1"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anose="05000000000000000000" pitchFamily="2" charset="2"/>
        <a:buChar char="ä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ä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ä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ä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ä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38400"/>
            <a:ext cx="8229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67400" y="6477000"/>
            <a:ext cx="304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 smtClean="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D368F2-CD6E-470D-957C-2220E38BBACA}" type="datetime3">
              <a:rPr lang="en-US" altLang="en-US">
                <a:solidFill>
                  <a:srgbClr val="0075B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 October 2018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77000"/>
            <a:ext cx="3124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 smtClean="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75BD"/>
                </a:solidFill>
              </a:rPr>
              <a:t>IATA Turbulence Sharing Platform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77000"/>
            <a:ext cx="1219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 smtClean="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0FB246-8720-43EB-A811-23A1F809582A}" type="slidenum">
              <a:rPr lang="en-US" altLang="en-US">
                <a:solidFill>
                  <a:srgbClr val="0075B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19050">
            <a:solidFill>
              <a:srgbClr val="0075B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A427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ransition>
    <p:fade thruBlk="1"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anose="05000000000000000000" pitchFamily="2" charset="2"/>
        <a:buChar char="ä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ä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ä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ä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ä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de.wikipedia.org/w/index.php?title=Datei:Air-France-Logo.svg&amp;filetimestamp=20090603160556" TargetMode="External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21.8903C320"/><Relationship Id="rId11" Type="http://schemas.openxmlformats.org/officeDocument/2006/relationships/image" Target="../media/image25.jp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rick.curtis@wnco.com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Industry Update on Turbulence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Rick Curtis</a:t>
            </a:r>
          </a:p>
          <a:p>
            <a:r>
              <a:rPr lang="en-US" dirty="0"/>
              <a:t>Southwest Airlines Meteorology</a:t>
            </a:r>
          </a:p>
          <a:p>
            <a:r>
              <a:rPr lang="en-US" dirty="0"/>
              <a:t>ADF – 10/9/18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80" y="4953000"/>
            <a:ext cx="25908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30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B86C5-D433-4494-9E2D-40BBCF75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Turbulence Types in Part 121 Accidents:</a:t>
            </a:r>
            <a:br>
              <a:rPr lang="en-US" dirty="0"/>
            </a:br>
            <a:r>
              <a:rPr lang="en-US" dirty="0"/>
              <a:t>2008-2016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9E6A7-588A-4751-AD47-EBBE9321E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C6B0C3-FC97-4666-B210-7D3D244D68FC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3798D29-5701-4BC8-897B-01B37EE215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816427"/>
              </p:ext>
            </p:extLst>
          </p:nvPr>
        </p:nvGraphicFramePr>
        <p:xfrm>
          <a:off x="1085850" y="1375084"/>
          <a:ext cx="668655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2878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D41BB-C097-4512-8726-DF8D5B1D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Seasonality of Part 121 Turbulence Accidents: 2008-2016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36CC1-6C8E-492A-9F3F-B18E7A49F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C6B0C3-FC97-4666-B210-7D3D244D68FC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123289E-7FE4-4FB3-B4ED-AFAE1F84F8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1952948"/>
              </p:ext>
            </p:extLst>
          </p:nvPr>
        </p:nvGraphicFramePr>
        <p:xfrm>
          <a:off x="1714500" y="1959864"/>
          <a:ext cx="5943600" cy="407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7073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Awareness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058194"/>
            <a:ext cx="36957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121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PIREPs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Subjective</a:t>
            </a:r>
          </a:p>
          <a:p>
            <a:r>
              <a:rPr lang="en-US" dirty="0"/>
              <a:t>Dependent on Aircraft Type</a:t>
            </a:r>
          </a:p>
          <a:p>
            <a:r>
              <a:rPr lang="en-US" dirty="0"/>
              <a:t>Not always timely</a:t>
            </a:r>
          </a:p>
          <a:p>
            <a:r>
              <a:rPr lang="en-US" dirty="0"/>
              <a:t>Sparse reporting</a:t>
            </a:r>
          </a:p>
          <a:p>
            <a:r>
              <a:rPr lang="en-US" dirty="0"/>
              <a:t>Few null turbulence reports</a:t>
            </a:r>
          </a:p>
        </p:txBody>
      </p:sp>
    </p:spTree>
    <p:extLst>
      <p:ext uri="{BB962C8B-B14F-4D97-AF65-F5344CB8AC3E}">
        <p14:creationId xmlns:p14="http://schemas.microsoft.com/office/powerpoint/2010/main" val="4291529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Turbulence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EDR – Eddy Dissipation Rate</a:t>
            </a:r>
          </a:p>
          <a:p>
            <a:pPr lvl="1"/>
            <a:r>
              <a:rPr lang="en-US" dirty="0"/>
              <a:t>Aircraft independent measure of the turbulence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2" y="2895604"/>
            <a:ext cx="6373545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5802" y="6564313"/>
            <a:ext cx="269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(Courtesy of Delta Airlines)</a:t>
            </a:r>
          </a:p>
        </p:txBody>
      </p:sp>
    </p:spTree>
    <p:extLst>
      <p:ext uri="{BB962C8B-B14F-4D97-AF65-F5344CB8AC3E}">
        <p14:creationId xmlns:p14="http://schemas.microsoft.com/office/powerpoint/2010/main" val="1050584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Turbulence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TWC/IBM Turbulence Auto </a:t>
            </a:r>
            <a:r>
              <a:rPr lang="en-US" dirty="0" err="1"/>
              <a:t>Pirep</a:t>
            </a:r>
            <a:r>
              <a:rPr lang="en-US" dirty="0"/>
              <a:t> System (TAPS)</a:t>
            </a:r>
          </a:p>
          <a:p>
            <a:pPr lvl="1"/>
            <a:r>
              <a:rPr lang="en-US" dirty="0"/>
              <a:t>Turbulence Impact on a Specific Aircraft Type</a:t>
            </a:r>
          </a:p>
          <a:p>
            <a:pPr lvl="1"/>
            <a:r>
              <a:rPr lang="en-US" dirty="0"/>
              <a:t>Based on g-load thresholds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6202"/>
            <a:ext cx="4800600" cy="243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718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Automated Turbulence Reporting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Start up and recurring costs to report data.</a:t>
            </a:r>
          </a:p>
          <a:p>
            <a:r>
              <a:rPr lang="en-US" dirty="0"/>
              <a:t>Differing EDR calculation methods.</a:t>
            </a:r>
          </a:p>
          <a:p>
            <a:pPr lvl="1"/>
            <a:r>
              <a:rPr lang="en-US" dirty="0"/>
              <a:t>“apples to apples”</a:t>
            </a:r>
          </a:p>
          <a:p>
            <a:r>
              <a:rPr lang="en-US" dirty="0"/>
              <a:t>Limited Q/A</a:t>
            </a:r>
          </a:p>
          <a:p>
            <a:r>
              <a:rPr lang="en-US" dirty="0"/>
              <a:t>“TAPS airlines” and “EDR airlines”</a:t>
            </a:r>
          </a:p>
          <a:p>
            <a:r>
              <a:rPr lang="en-US" dirty="0"/>
              <a:t>EDR limited display capabilities</a:t>
            </a:r>
          </a:p>
          <a:p>
            <a:r>
              <a:rPr lang="en-US" dirty="0"/>
              <a:t>Mechanisms not available for airlines to easily share EDR data</a:t>
            </a:r>
          </a:p>
          <a:p>
            <a:r>
              <a:rPr lang="en-US" dirty="0"/>
              <a:t>TAPS Data proprietary.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698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Turbulence Forecasting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6110053" cy="515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21693" y="118659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GTG</a:t>
            </a:r>
          </a:p>
        </p:txBody>
      </p:sp>
    </p:spTree>
    <p:extLst>
      <p:ext uri="{BB962C8B-B14F-4D97-AF65-F5344CB8AC3E}">
        <p14:creationId xmlns:p14="http://schemas.microsoft.com/office/powerpoint/2010/main" val="3624549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Graphical Turbulence Guidance (GTG)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Forecast of Turbulence out to 18 hours of:</a:t>
            </a:r>
          </a:p>
          <a:p>
            <a:pPr lvl="2"/>
            <a:r>
              <a:rPr lang="en-US" dirty="0"/>
              <a:t>Mountain Wave</a:t>
            </a:r>
          </a:p>
          <a:p>
            <a:pPr lvl="2"/>
            <a:r>
              <a:rPr lang="en-US" dirty="0"/>
              <a:t>CAT</a:t>
            </a:r>
          </a:p>
          <a:p>
            <a:pPr lvl="2"/>
            <a:r>
              <a:rPr lang="en-US" dirty="0"/>
              <a:t>Low level Turbulence </a:t>
            </a:r>
          </a:p>
          <a:p>
            <a:pPr lvl="1"/>
            <a:r>
              <a:rPr lang="en-US" dirty="0"/>
              <a:t>Based on the RAP (Rapid Refresh) forecast model</a:t>
            </a:r>
          </a:p>
          <a:p>
            <a:pPr lvl="2"/>
            <a:r>
              <a:rPr lang="en-US" dirty="0"/>
              <a:t>13.5 km resolution</a:t>
            </a:r>
          </a:p>
          <a:p>
            <a:pPr lvl="2"/>
            <a:r>
              <a:rPr lang="en-US" dirty="0"/>
              <a:t>50 vertical layers</a:t>
            </a:r>
          </a:p>
          <a:p>
            <a:pPr lvl="2"/>
            <a:r>
              <a:rPr lang="en-US" dirty="0"/>
              <a:t>Updated hourly to 18 hours</a:t>
            </a:r>
          </a:p>
          <a:p>
            <a:r>
              <a:rPr lang="en-US" dirty="0"/>
              <a:t>Forecast Output – EDR with scale adjustment for specific aircraft types.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744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GTG Enhancements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Upgrading to the HRRR model</a:t>
            </a:r>
          </a:p>
          <a:p>
            <a:pPr lvl="2"/>
            <a:r>
              <a:rPr lang="en-US" dirty="0"/>
              <a:t>3 km resolution</a:t>
            </a:r>
          </a:p>
          <a:p>
            <a:r>
              <a:rPr lang="en-US" dirty="0"/>
              <a:t>Will Improve Low Level Turbulence</a:t>
            </a:r>
          </a:p>
          <a:p>
            <a:r>
              <a:rPr lang="en-US" dirty="0"/>
              <a:t>Adds Convective Induced Turbulence capability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6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Turbulence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Causes</a:t>
            </a:r>
          </a:p>
          <a:p>
            <a:pPr lvl="1"/>
            <a:r>
              <a:rPr lang="en-US" dirty="0"/>
              <a:t>CAT</a:t>
            </a:r>
          </a:p>
          <a:p>
            <a:pPr lvl="1"/>
            <a:r>
              <a:rPr lang="en-US" dirty="0"/>
              <a:t>Mountain Wave</a:t>
            </a:r>
          </a:p>
          <a:p>
            <a:pPr lvl="1"/>
            <a:r>
              <a:rPr lang="en-US" dirty="0"/>
              <a:t>Convection</a:t>
            </a:r>
          </a:p>
          <a:p>
            <a:pPr lvl="1"/>
            <a:r>
              <a:rPr lang="en-US" dirty="0"/>
              <a:t>Wake</a:t>
            </a:r>
          </a:p>
          <a:p>
            <a:pPr lvl="1"/>
            <a:r>
              <a:rPr lang="en-US" dirty="0"/>
              <a:t>Thermal</a:t>
            </a:r>
          </a:p>
          <a:p>
            <a:r>
              <a:rPr lang="en-US" dirty="0"/>
              <a:t>Difficult to Forecast</a:t>
            </a:r>
          </a:p>
          <a:p>
            <a:r>
              <a:rPr lang="en-US" dirty="0"/>
              <a:t>Difficult to Verify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62200"/>
            <a:ext cx="37909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91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GTG Enhancements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Upgrading to the HRRR model</a:t>
            </a:r>
          </a:p>
          <a:p>
            <a:pPr lvl="2"/>
            <a:r>
              <a:rPr lang="en-US" dirty="0"/>
              <a:t>3 km resolution</a:t>
            </a:r>
          </a:p>
          <a:p>
            <a:r>
              <a:rPr lang="en-US" dirty="0"/>
              <a:t>Will Improve Low Level Turbulence</a:t>
            </a:r>
          </a:p>
          <a:p>
            <a:r>
              <a:rPr lang="en-US" dirty="0"/>
              <a:t>Adds Convective Induced Turbulence capabilities.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722" y="4495800"/>
            <a:ext cx="417195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463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GTGN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short-term forecasts of turbulence.</a:t>
            </a:r>
          </a:p>
          <a:p>
            <a:r>
              <a:rPr lang="en-US" dirty="0"/>
              <a:t>Uses GTG short-term forecasts combined with current EDR observations to provide 15 minute updates.</a:t>
            </a:r>
          </a:p>
          <a:p>
            <a:r>
              <a:rPr lang="en-US" dirty="0"/>
              <a:t>Currently in demo/evaluation phase (NWS-AWC &amp; DAL)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19600"/>
            <a:ext cx="4176713" cy="225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039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Delta Airlines EDR Application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046055" cy="452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en-US" dirty="0"/>
            </a:br>
            <a:endParaRPr lang="en-US" altLang="en-US" dirty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510903" y="1600201"/>
            <a:ext cx="5880497" cy="4525963"/>
          </a:xfrm>
        </p:spPr>
        <p:txBody>
          <a:bodyPr/>
          <a:lstStyle/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26981" y="654685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Delta Air Lines Proprietary &amp; Confidential</a:t>
            </a:r>
          </a:p>
        </p:txBody>
      </p:sp>
      <p:pic>
        <p:nvPicPr>
          <p:cNvPr id="48133" name="Picture 2" descr="8770b53e-5f67-41ed-874c-d0575e9fc627@del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66" y="1066800"/>
            <a:ext cx="6285309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6606" y="113975"/>
            <a:ext cx="6603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Delta Airlines EDR Application</a:t>
            </a:r>
          </a:p>
        </p:txBody>
      </p:sp>
    </p:spTree>
    <p:extLst>
      <p:ext uri="{BB962C8B-B14F-4D97-AF65-F5344CB8AC3E}">
        <p14:creationId xmlns:p14="http://schemas.microsoft.com/office/powerpoint/2010/main" val="1662208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246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955104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4552351"/>
            <a:ext cx="9144000" cy="2305649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All 3 aircraft will hit the same turbulence because the data is too often not shared by ATC, nor between airlines or different solution providers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All available data needs to be shared to mitigate turbulence encounters globally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Airlines have requested </a:t>
            </a:r>
            <a:r>
              <a:rPr lang="en-US" sz="2000" b="1" dirty="0">
                <a:solidFill>
                  <a:srgbClr val="92D050"/>
                </a:solidFill>
              </a:rPr>
              <a:t>IATA to be the global turbulence data consolidator</a:t>
            </a:r>
            <a:endParaRPr lang="en-US" dirty="0">
              <a:solidFill>
                <a:srgbClr val="92D05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14400" y="1308646"/>
            <a:ext cx="7427349" cy="2653754"/>
            <a:chOff x="304800" y="1602414"/>
            <a:chExt cx="8458200" cy="3222321"/>
          </a:xfrm>
        </p:grpSpPr>
        <p:pic>
          <p:nvPicPr>
            <p:cNvPr id="5" name="Picture 4" descr="Related imag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" y="1818187"/>
              <a:ext cx="926734" cy="654628"/>
            </a:xfrm>
            <a:prstGeom prst="rect">
              <a:avLst/>
            </a:prstGeom>
            <a:noFill/>
          </p:spPr>
        </p:pic>
        <p:pic>
          <p:nvPicPr>
            <p:cNvPr id="9" name="Picture 4" descr="Image result for ground station clip ar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67600" y="3810000"/>
              <a:ext cx="533400" cy="584246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304800" y="4376274"/>
              <a:ext cx="1676400" cy="448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A4279"/>
                  </a:solidFill>
                </a:rPr>
                <a:t>Airline OCC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86544" y="4373771"/>
              <a:ext cx="1624056" cy="448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A4279"/>
                  </a:solidFill>
                </a:rPr>
                <a:t>Provider X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4867" y="3340465"/>
              <a:ext cx="609600" cy="67358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254867" y="4007942"/>
              <a:ext cx="4890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A4279"/>
                  </a:solidFill>
                </a:rPr>
                <a:t>ATC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15200" y="1605022"/>
              <a:ext cx="9153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A4279"/>
                  </a:solidFill>
                </a:rPr>
                <a:t>Airline A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14800" y="1605022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A4279"/>
                  </a:solidFill>
                </a:rPr>
                <a:t>Airline B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8200" y="1602414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A4279"/>
                  </a:solidFill>
                </a:rPr>
                <a:t>Airline C</a:t>
              </a:r>
            </a:p>
          </p:txBody>
        </p:sp>
        <p:pic>
          <p:nvPicPr>
            <p:cNvPr id="29" name="Picture 28" descr="Related imag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14800" y="1761654"/>
              <a:ext cx="861758" cy="608731"/>
            </a:xfrm>
            <a:prstGeom prst="rect">
              <a:avLst/>
            </a:prstGeom>
            <a:noFill/>
          </p:spPr>
        </p:pic>
        <p:pic>
          <p:nvPicPr>
            <p:cNvPr id="30" name="Picture 29" descr="Related imag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91400" y="1761655"/>
              <a:ext cx="900918" cy="636392"/>
            </a:xfrm>
            <a:prstGeom prst="rect">
              <a:avLst/>
            </a:prstGeom>
            <a:noFill/>
          </p:spPr>
        </p:pic>
        <p:cxnSp>
          <p:nvCxnSpPr>
            <p:cNvPr id="60" name="Straight Arrow Connector 59"/>
            <p:cNvCxnSpPr/>
            <p:nvPr/>
          </p:nvCxnSpPr>
          <p:spPr>
            <a:xfrm>
              <a:off x="4495800" y="2370385"/>
              <a:ext cx="1" cy="703088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3775836" y="2604114"/>
              <a:ext cx="685799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0A4279"/>
                  </a:solidFill>
                  <a:latin typeface="Times New Roman" panose="02020603050405020304" pitchFamily="18" charset="0"/>
                </a:rPr>
                <a:t>PIREPs</a:t>
              </a:r>
            </a:p>
          </p:txBody>
        </p:sp>
        <p:pic>
          <p:nvPicPr>
            <p:cNvPr id="74" name="Picture 4" descr="Image result for ground station clip ar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90600" y="3876747"/>
              <a:ext cx="533400" cy="584246"/>
            </a:xfrm>
            <a:prstGeom prst="rect">
              <a:avLst/>
            </a:prstGeom>
            <a:noFill/>
          </p:spPr>
        </p:pic>
        <p:cxnSp>
          <p:nvCxnSpPr>
            <p:cNvPr id="76" name="Straight Arrow Connector 75"/>
            <p:cNvCxnSpPr/>
            <p:nvPr/>
          </p:nvCxnSpPr>
          <p:spPr>
            <a:xfrm>
              <a:off x="1245741" y="2557501"/>
              <a:ext cx="17727" cy="125548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H="1">
              <a:off x="7740467" y="2462128"/>
              <a:ext cx="7267" cy="131831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7772400" y="2939978"/>
              <a:ext cx="9906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solidFill>
                    <a:srgbClr val="0A4279"/>
                  </a:solidFill>
                  <a:latin typeface="Times New Roman" panose="02020603050405020304" pitchFamily="18" charset="0"/>
                </a:rPr>
                <a:t>Automated Turbulence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solidFill>
                    <a:srgbClr val="0A4279"/>
                  </a:solidFill>
                  <a:latin typeface="Times New Roman" panose="02020603050405020304" pitchFamily="18" charset="0"/>
                </a:rPr>
                <a:t>Report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04800" y="3073473"/>
              <a:ext cx="9906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solidFill>
                    <a:srgbClr val="0A4279"/>
                  </a:solidFill>
                  <a:latin typeface="Times New Roman" panose="02020603050405020304" pitchFamily="18" charset="0"/>
                </a:rPr>
                <a:t>Automated Turbulence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solidFill>
                    <a:srgbClr val="0A4279"/>
                  </a:solidFill>
                  <a:latin typeface="Times New Roman" panose="02020603050405020304" pitchFamily="18" charset="0"/>
                </a:rPr>
                <a:t>Report</a:t>
              </a:r>
            </a:p>
          </p:txBody>
        </p:sp>
      </p:grpSp>
      <p:sp>
        <p:nvSpPr>
          <p:cNvPr id="8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52892"/>
            <a:ext cx="9144000" cy="677108"/>
          </a:xfrm>
          <a:noFill/>
        </p:spPr>
        <p:txBody>
          <a:bodyPr/>
          <a:lstStyle/>
          <a:p>
            <a:pPr algn="ctr" eaLnBrk="1" hangingPunct="1"/>
            <a:br>
              <a:rPr lang="en-US" altLang="en-US" sz="1000" dirty="0">
                <a:solidFill>
                  <a:schemeClr val="bg1"/>
                </a:solidFill>
                <a:latin typeface="+mn-lt"/>
              </a:rPr>
            </a:b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Current problem with turbulence data: </a:t>
            </a:r>
            <a:r>
              <a:rPr lang="en-US" altLang="en-US" sz="2800" b="1" dirty="0">
                <a:solidFill>
                  <a:srgbClr val="92D050"/>
                </a:solidFill>
                <a:latin typeface="+mn-lt"/>
              </a:rPr>
              <a:t>Too little shared</a:t>
            </a:r>
            <a:endParaRPr lang="en-US" alt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628" y="4159510"/>
            <a:ext cx="8503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</a:rPr>
              <a:t>Current limitation: Too often the case with aircraft flying through turbulence</a:t>
            </a:r>
          </a:p>
        </p:txBody>
      </p:sp>
    </p:spTree>
    <p:extLst>
      <p:ext uri="{BB962C8B-B14F-4D97-AF65-F5344CB8AC3E}">
        <p14:creationId xmlns:p14="http://schemas.microsoft.com/office/powerpoint/2010/main" val="2484053982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 txBox="1">
            <a:spLocks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800" dirty="0">
                <a:solidFill>
                  <a:srgbClr val="FFFFFF"/>
                </a:solidFill>
              </a:rPr>
              <a:t>   </a:t>
            </a:r>
          </a:p>
          <a:p>
            <a:r>
              <a:rPr lang="en-US" sz="2800" dirty="0">
                <a:solidFill>
                  <a:srgbClr val="FFFFFF"/>
                </a:solidFill>
              </a:rPr>
              <a:t>         IATA’s role is to facilitate </a:t>
            </a:r>
            <a:r>
              <a:rPr lang="en-US" sz="2800" b="1" dirty="0">
                <a:solidFill>
                  <a:srgbClr val="92D050"/>
                </a:solidFill>
              </a:rPr>
              <a:t>ground-to-ground</a:t>
            </a:r>
          </a:p>
          <a:p>
            <a:r>
              <a:rPr lang="en-US" sz="2800" b="1" dirty="0">
                <a:solidFill>
                  <a:srgbClr val="92D050"/>
                </a:solidFill>
              </a:rPr>
              <a:t>            </a:t>
            </a:r>
            <a:r>
              <a:rPr lang="en-US" sz="2800" dirty="0">
                <a:solidFill>
                  <a:srgbClr val="FFFFFF"/>
                </a:solidFill>
              </a:rPr>
              <a:t>turbulence data sharing amongst airlines</a:t>
            </a:r>
            <a:endParaRPr lang="en-US" sz="800" kern="0" dirty="0">
              <a:solidFill>
                <a:srgbClr val="FFFFFF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0" y="63246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2" name="Content Placeholder 2"/>
          <p:cNvSpPr>
            <a:spLocks noGrp="1"/>
          </p:cNvSpPr>
          <p:nvPr>
            <p:ph idx="1"/>
          </p:nvPr>
        </p:nvSpPr>
        <p:spPr>
          <a:xfrm>
            <a:off x="304799" y="4827371"/>
            <a:ext cx="8411651" cy="2259229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accent5">
                  <a:lumMod val="50000"/>
                </a:schemeClr>
              </a:buClr>
            </a:pPr>
            <a:endParaRPr lang="en-US" sz="165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Clr>
                <a:schemeClr val="accent5">
                  <a:lumMod val="50000"/>
                </a:schemeClr>
              </a:buClr>
              <a:buNone/>
            </a:pPr>
            <a:r>
              <a:rPr lang="en-US" sz="1650" dirty="0">
                <a:solidFill>
                  <a:schemeClr val="accent5">
                    <a:lumMod val="25000"/>
                  </a:schemeClr>
                </a:solidFill>
              </a:rPr>
              <a:t>IATA’s role is to receive existing airline data from ground servers, consolidate data into one database (managed by a specialized, IATA contracted database vendor), and</a:t>
            </a:r>
          </a:p>
          <a:p>
            <a:pPr marL="0" indent="0">
              <a:spcBef>
                <a:spcPts val="0"/>
              </a:spcBef>
              <a:buClr>
                <a:schemeClr val="accent5">
                  <a:lumMod val="50000"/>
                </a:schemeClr>
              </a:buClr>
              <a:buNone/>
            </a:pPr>
            <a:r>
              <a:rPr lang="en-US" sz="1650" dirty="0">
                <a:solidFill>
                  <a:schemeClr val="accent5">
                    <a:lumMod val="25000"/>
                  </a:schemeClr>
                </a:solidFill>
              </a:rPr>
              <a:t>upon request provide the data back to airlines via ground-to-ground transfer</a:t>
            </a:r>
          </a:p>
          <a:p>
            <a:pPr marL="0" indent="0">
              <a:spcBef>
                <a:spcPts val="0"/>
              </a:spcBef>
              <a:buClr>
                <a:schemeClr val="accent5">
                  <a:lumMod val="50000"/>
                </a:schemeClr>
              </a:buClr>
              <a:buNone/>
            </a:pPr>
            <a:r>
              <a:rPr lang="en-US" sz="17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endParaRPr lang="en-US" sz="1700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Clr>
                <a:schemeClr val="accent5">
                  <a:lumMod val="50000"/>
                </a:schemeClr>
              </a:buClr>
              <a:buNone/>
            </a:pP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***</a:t>
            </a:r>
            <a:r>
              <a:rPr lang="en-US" sz="1700" b="1" dirty="0">
                <a:solidFill>
                  <a:schemeClr val="accent2">
                    <a:lumMod val="75000"/>
                  </a:schemeClr>
                </a:solidFill>
              </a:rPr>
              <a:t>Airlines are free to decide how to use the data operationally with their existing dispatch or airborne alerting tools</a:t>
            </a:r>
          </a:p>
          <a:p>
            <a:pPr marL="0" indent="0">
              <a:buClr>
                <a:schemeClr val="accent5">
                  <a:lumMod val="50000"/>
                </a:schemeClr>
              </a:buClr>
            </a:pPr>
            <a:endParaRPr lang="en-US" sz="19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0" y="1736982"/>
            <a:ext cx="8335450" cy="3063618"/>
            <a:chOff x="381000" y="1965582"/>
            <a:chExt cx="8335450" cy="3063618"/>
          </a:xfrm>
        </p:grpSpPr>
        <p:sp>
          <p:nvSpPr>
            <p:cNvPr id="81" name="Rounded Rectangle 80"/>
            <p:cNvSpPr/>
            <p:nvPr/>
          </p:nvSpPr>
          <p:spPr>
            <a:xfrm>
              <a:off x="2150023" y="1981200"/>
              <a:ext cx="4540746" cy="3048000"/>
            </a:xfrm>
            <a:prstGeom prst="roundRect">
              <a:avLst/>
            </a:prstGeom>
            <a:solidFill>
              <a:schemeClr val="accent1">
                <a:alpha val="31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0A4279"/>
                </a:solidFill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745673" y="2438401"/>
              <a:ext cx="3439869" cy="2362199"/>
              <a:chOff x="538529" y="2514601"/>
              <a:chExt cx="3439869" cy="2362199"/>
            </a:xfrm>
          </p:grpSpPr>
          <p:sp>
            <p:nvSpPr>
              <p:cNvPr id="41" name="Right Arrow 40"/>
              <p:cNvSpPr/>
              <p:nvPr/>
            </p:nvSpPr>
            <p:spPr>
              <a:xfrm>
                <a:off x="538529" y="3429000"/>
                <a:ext cx="1703192" cy="797566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Can 41"/>
              <p:cNvSpPr/>
              <p:nvPr/>
            </p:nvSpPr>
            <p:spPr>
              <a:xfrm>
                <a:off x="2225798" y="2743200"/>
                <a:ext cx="1752600" cy="2133600"/>
              </a:xfrm>
              <a:prstGeom prst="can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 b="1" dirty="0">
                  <a:solidFill>
                    <a:srgbClr val="FFFFFF"/>
                  </a:solidFill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dirty="0">
                    <a:solidFill>
                      <a:srgbClr val="FFFFFF"/>
                    </a:solidFill>
                  </a:rPr>
                  <a:t>IATA Global Turbulence Database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dirty="0">
                    <a:solidFill>
                      <a:srgbClr val="FFFFFF"/>
                    </a:solidFill>
                  </a:rPr>
                  <a:t>(simple real-time data </a:t>
                </a:r>
                <a:r>
                  <a:rPr lang="en-US" sz="1200" b="1" dirty="0" err="1">
                    <a:solidFill>
                      <a:srgbClr val="FFFFFF"/>
                    </a:solidFill>
                  </a:rPr>
                  <a:t>deidentification</a:t>
                </a:r>
                <a:r>
                  <a:rPr lang="en-US" sz="1200" b="1" dirty="0">
                    <a:solidFill>
                      <a:srgbClr val="FFFFFF"/>
                    </a:solidFill>
                  </a:rPr>
                  <a:t> , security and aggregation)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-"/>
                </a:pPr>
                <a:endParaRPr lang="en-US" sz="90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43" name="Picture 2" descr="Related imag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55256" y="2514601"/>
                <a:ext cx="685800" cy="685800"/>
              </a:xfrm>
              <a:prstGeom prst="rect">
                <a:avLst/>
              </a:prstGeom>
              <a:noFill/>
            </p:spPr>
          </p:pic>
        </p:grpSp>
        <p:sp>
          <p:nvSpPr>
            <p:cNvPr id="58" name="Rectangle 57"/>
            <p:cNvSpPr/>
            <p:nvPr/>
          </p:nvSpPr>
          <p:spPr>
            <a:xfrm>
              <a:off x="381000" y="2959111"/>
              <a:ext cx="1394190" cy="153669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D0E8F9">
                      <a:lumMod val="25000"/>
                    </a:srgbClr>
                  </a:solidFill>
                </a:rPr>
                <a:t>Ground Server (either airline, or SITA/ARINC/ or airline’s third party</a:t>
              </a: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H="1" flipV="1">
              <a:off x="7289995" y="3347852"/>
              <a:ext cx="51732" cy="4596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7086600" y="2961826"/>
              <a:ext cx="1629850" cy="153397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D0E8F9">
                      <a:lumMod val="25000"/>
                    </a:srgbClr>
                  </a:solidFill>
                </a:rPr>
                <a:t>Airline Operation Control Center (ground server) for operational use***</a:t>
              </a:r>
            </a:p>
          </p:txBody>
        </p:sp>
        <p:sp>
          <p:nvSpPr>
            <p:cNvPr id="68" name="Right Arrow 67"/>
            <p:cNvSpPr/>
            <p:nvPr/>
          </p:nvSpPr>
          <p:spPr>
            <a:xfrm>
              <a:off x="5153620" y="3888434"/>
              <a:ext cx="1932980" cy="797178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73" name="Right Arrow 72"/>
            <p:cNvSpPr/>
            <p:nvPr/>
          </p:nvSpPr>
          <p:spPr>
            <a:xfrm rot="10800000">
              <a:off x="5169538" y="2961827"/>
              <a:ext cx="1917061" cy="81161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645103" y="3181290"/>
              <a:ext cx="1365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Airline requests data from IATA database 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169544" y="4095690"/>
              <a:ext cx="167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IATA sends data back to airline ground server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981200" y="3562290"/>
              <a:ext cx="1288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Ground-to-ground data transfer to IATA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500242" y="1965582"/>
              <a:ext cx="17734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A4279"/>
                  </a:solidFill>
                  <a:latin typeface="Times New Roman" panose="02020603050405020304" pitchFamily="18" charset="0"/>
                </a:rPr>
                <a:t>IATA’s Role</a:t>
              </a:r>
              <a:endParaRPr lang="en-US" sz="2400" dirty="0">
                <a:solidFill>
                  <a:srgbClr val="0A4279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20" name="Picture 19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768" y="1066800"/>
            <a:ext cx="1376832" cy="912129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1369" y="1838236"/>
            <a:ext cx="11133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A4279"/>
                </a:solidFill>
              </a:rPr>
              <a:t>Automated Turbulence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A4279"/>
                </a:solidFill>
              </a:rPr>
              <a:t>Report</a:t>
            </a:r>
          </a:p>
        </p:txBody>
      </p:sp>
      <p:sp>
        <p:nvSpPr>
          <p:cNvPr id="6" name="Down Arrow 5"/>
          <p:cNvSpPr/>
          <p:nvPr/>
        </p:nvSpPr>
        <p:spPr>
          <a:xfrm>
            <a:off x="1066800" y="1752600"/>
            <a:ext cx="107870" cy="914400"/>
          </a:xfrm>
          <a:prstGeom prst="downArrow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63505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1752600"/>
            <a:ext cx="4400550" cy="7048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54B220E-E218-4240-9738-74B095963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Highly Collaborative Development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7244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IATA Turbulence Advisory Group: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7B3EF720-75B6-AB41-A13F-C6DFEB933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>
                <a:solidFill>
                  <a:srgbClr val="0075BD"/>
                </a:solidFill>
              </a:rPr>
              <a:t>27 June, 2018</a:t>
            </a:r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BC342CF-0C9C-7545-B862-7B042635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75BD"/>
                </a:solidFill>
              </a:rPr>
              <a:t>IATA Turbulence Data Exchange Platform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1DB54F4-DAA9-9344-8B69-A309DAFFF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B246-8720-43EB-A811-23A1F809582A}" type="slidenum">
              <a:rPr lang="en-US" altLang="en-US">
                <a:solidFill>
                  <a:srgbClr val="0075BD"/>
                </a:solidFill>
              </a:rPr>
              <a:pPr/>
              <a:t>26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2433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51" y="5474913"/>
            <a:ext cx="2045315" cy="3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576" y="3150670"/>
            <a:ext cx="1737624" cy="64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8335" y="4194794"/>
            <a:ext cx="2953264" cy="453406"/>
          </a:xfrm>
          <a:prstGeom prst="rect">
            <a:avLst/>
          </a:prstGeom>
        </p:spPr>
      </p:pic>
      <p:pic>
        <p:nvPicPr>
          <p:cNvPr id="17" name="Picture 41" descr="Das Logo der Air France seit 2009">
            <a:hlinkClick r:id="rId8" tooltip="Das Logo der Air France seit 2009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62" y="3778625"/>
            <a:ext cx="2985675" cy="33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23" y="4900473"/>
            <a:ext cx="1810040" cy="966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94859"/>
            <a:ext cx="1751422" cy="14105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57" y="3143250"/>
            <a:ext cx="2857500" cy="438150"/>
          </a:xfrm>
          <a:prstGeom prst="rect">
            <a:avLst/>
          </a:prstGeom>
        </p:spPr>
      </p:pic>
      <p:pic>
        <p:nvPicPr>
          <p:cNvPr id="1028" name="Picture 4" descr="Aerlinguslogo.sv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59" y="4452610"/>
            <a:ext cx="2857500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443888"/>
            <a:ext cx="2857500" cy="504825"/>
          </a:xfrm>
          <a:prstGeom prst="rect">
            <a:avLst/>
          </a:prstGeom>
        </p:spPr>
      </p:pic>
      <p:pic>
        <p:nvPicPr>
          <p:cNvPr id="1030" name="Picture 6" descr="Swiss International Air Lines Logo 2011.sv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559" y="6046123"/>
            <a:ext cx="238125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tlas Air Worldwide logo.sv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437" y="2314574"/>
            <a:ext cx="238125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estJet logo 2016.sv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6172199"/>
            <a:ext cx="28575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33600" y="2644003"/>
            <a:ext cx="39052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14531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4B220E-E218-4240-9738-74B095963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Turbulence Viewer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7B3EF720-75B6-AB41-A13F-C6DFEB933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>
                <a:solidFill>
                  <a:srgbClr val="0075BD"/>
                </a:solidFill>
              </a:rPr>
              <a:t>27 June, 2018</a:t>
            </a:r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BC342CF-0C9C-7545-B862-7B042635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75BD"/>
                </a:solidFill>
              </a:rPr>
              <a:t>IATA Turbulence Data Exchange Platform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1DB54F4-DAA9-9344-8B69-A309DAFFF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B246-8720-43EB-A811-23A1F809582A}" type="slidenum">
              <a:rPr lang="en-US" altLang="en-US">
                <a:solidFill>
                  <a:srgbClr val="0075BD"/>
                </a:solidFill>
              </a:rPr>
              <a:pPr/>
              <a:t>27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00"/>
            <a:ext cx="9144000" cy="43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09813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4B220E-E218-4240-9738-74B095963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Turbulence Viewer: Color Coded Reports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7B3EF720-75B6-AB41-A13F-C6DFEB933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>
                <a:solidFill>
                  <a:srgbClr val="0075BD"/>
                </a:solidFill>
              </a:rPr>
              <a:t>27 June, 2018</a:t>
            </a:r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BC342CF-0C9C-7545-B862-7B042635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75BD"/>
                </a:solidFill>
              </a:rPr>
              <a:t>IATA Turbulence Data Exchange Platform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1DB54F4-DAA9-9344-8B69-A309DAFFF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B246-8720-43EB-A811-23A1F809582A}" type="slidenum">
              <a:rPr lang="en-US" altLang="en-US">
                <a:solidFill>
                  <a:srgbClr val="0075BD"/>
                </a:solidFill>
              </a:rPr>
              <a:pPr/>
              <a:t>28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6304"/>
            <a:ext cx="9144000" cy="438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0666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0947"/>
            <a:ext cx="9144000" cy="436885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54B220E-E218-4240-9738-74B095963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99537"/>
            <a:ext cx="8991600" cy="954107"/>
          </a:xfrm>
        </p:spPr>
        <p:txBody>
          <a:bodyPr/>
          <a:lstStyle/>
          <a:p>
            <a:r>
              <a:rPr lang="en-US" dirty="0"/>
              <a:t>Basic Turbulence Viewer: Altitude, Time, EDR Sliders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7B3EF720-75B6-AB41-A13F-C6DFEB933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>
                <a:solidFill>
                  <a:srgbClr val="0075BD"/>
                </a:solidFill>
              </a:rPr>
              <a:t>27 June, 2018</a:t>
            </a:r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BC342CF-0C9C-7545-B862-7B042635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75BD"/>
                </a:solidFill>
              </a:rPr>
              <a:t>IATA Turbulence Data Exchange Platform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1DB54F4-DAA9-9344-8B69-A309DAFFF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B246-8720-43EB-A811-23A1F809582A}" type="slidenum">
              <a:rPr lang="en-US" altLang="en-US">
                <a:solidFill>
                  <a:srgbClr val="0075BD"/>
                </a:solidFill>
              </a:rPr>
              <a:pPr/>
              <a:t>29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0" y="1905000"/>
            <a:ext cx="304800" cy="2438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839200" y="1905000"/>
            <a:ext cx="304800" cy="1447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 rot="5400000">
            <a:off x="4381500" y="4196741"/>
            <a:ext cx="304800" cy="3276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26832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 1:</a:t>
            </a:r>
          </a:p>
          <a:p>
            <a:pPr marL="457200" lvl="1" indent="0">
              <a:buNone/>
            </a:pPr>
            <a:r>
              <a:rPr lang="en-US" dirty="0"/>
              <a:t>True or False: Most MDT or SVR turbulence reports occur at cruise altitudes?</a:t>
            </a:r>
          </a:p>
        </p:txBody>
      </p:sp>
    </p:spTree>
    <p:extLst>
      <p:ext uri="{BB962C8B-B14F-4D97-AF65-F5344CB8AC3E}">
        <p14:creationId xmlns:p14="http://schemas.microsoft.com/office/powerpoint/2010/main" val="3183590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8600"/>
            <a:ext cx="4738687" cy="35494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4953000"/>
            <a:ext cx="22679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Rick.Curtis</a:t>
            </a:r>
            <a:endParaRPr lang="en-US" dirty="0"/>
          </a:p>
          <a:p>
            <a:pPr algn="ctr"/>
            <a:r>
              <a:rPr lang="en-US" dirty="0"/>
              <a:t>Southwest Airlines</a:t>
            </a:r>
          </a:p>
          <a:p>
            <a:r>
              <a:rPr lang="en-US" dirty="0">
                <a:hlinkClick r:id="rId3"/>
              </a:rPr>
              <a:t>rick.curtis@wnco.com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4953000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53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 1: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True or False: Most MDT or SVR turbulence reports occur at cruise altitudes?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False!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Statistics indicate that 70% of automated turbulence reports of MDT or great occur below 20,000 FT, with over 50% below 15,000 feet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                                </a:t>
            </a:r>
            <a:r>
              <a:rPr lang="en-US" sz="1800" dirty="0"/>
              <a:t>source: American Airlines</a:t>
            </a:r>
          </a:p>
        </p:txBody>
      </p:sp>
    </p:spTree>
    <p:extLst>
      <p:ext uri="{BB962C8B-B14F-4D97-AF65-F5344CB8AC3E}">
        <p14:creationId xmlns:p14="http://schemas.microsoft.com/office/powerpoint/2010/main" val="447524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 2:</a:t>
            </a:r>
          </a:p>
          <a:p>
            <a:pPr marL="457200" lvl="1" indent="0">
              <a:buNone/>
            </a:pPr>
            <a:r>
              <a:rPr lang="en-US" dirty="0"/>
              <a:t>True or False: Most MDT or SVR turbulence reports occur in Clear Air Turbulence?</a:t>
            </a:r>
          </a:p>
        </p:txBody>
      </p:sp>
    </p:spTree>
    <p:extLst>
      <p:ext uri="{BB962C8B-B14F-4D97-AF65-F5344CB8AC3E}">
        <p14:creationId xmlns:p14="http://schemas.microsoft.com/office/powerpoint/2010/main" val="3429886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 2: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True or False: Most Turbulence related accidents occur in Clear Air Turbulence?</a:t>
            </a:r>
          </a:p>
          <a:p>
            <a:pPr marL="457200" lvl="1" indent="0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False: Convection is the leading cause of turbulence related accidents.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prstClr val="black"/>
                </a:solidFill>
              </a:rPr>
              <a:t>				source: NTSB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200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 3:</a:t>
            </a:r>
          </a:p>
          <a:p>
            <a:pPr lvl="1"/>
            <a:r>
              <a:rPr lang="en-US" dirty="0"/>
              <a:t>Real-time Turbulence information is freely shared among major air carriers and the FAA?</a:t>
            </a:r>
          </a:p>
        </p:txBody>
      </p:sp>
    </p:spTree>
    <p:extLst>
      <p:ext uri="{BB962C8B-B14F-4D97-AF65-F5344CB8AC3E}">
        <p14:creationId xmlns:p14="http://schemas.microsoft.com/office/powerpoint/2010/main" val="742043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 3: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Real-time Turbulence information is freely shared among major air carriers and the FAA?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False: Real-time automated, generated turbulence is not shared today due to the lack of a central database, costly data distribution, along with proprietary data ownership issues. Excludes manual PIREPS.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00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2E0E9-EBDF-4DCF-92F6-5C5B0204C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 Civil Aviation Turbulence Accidents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F4646-E772-4012-8A60-6DF79D3BC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5105401"/>
            <a:ext cx="7315200" cy="914400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en-US" dirty="0"/>
              <a:t>Accident definition: ≥ substantial damage or ≥ serious injury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13CB3-58D6-4B56-8246-A50EFB6CD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C6B0C3-FC97-4666-B210-7D3D244D68FC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BFCFA30-BF7F-474F-A5C7-6F27B97CFC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5190541"/>
              </p:ext>
            </p:extLst>
          </p:nvPr>
        </p:nvGraphicFramePr>
        <p:xfrm>
          <a:off x="314325" y="1761311"/>
          <a:ext cx="8515350" cy="3773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9707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TSB Master Slide">
  <a:themeElements>
    <a:clrScheme name="NTSB color scheme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1F3149"/>
      </a:accent1>
      <a:accent2>
        <a:srgbClr val="96724C"/>
      </a:accent2>
      <a:accent3>
        <a:srgbClr val="493118"/>
      </a:accent3>
      <a:accent4>
        <a:srgbClr val="8BB0DD"/>
      </a:accent4>
      <a:accent5>
        <a:srgbClr val="A5A5A5"/>
      </a:accent5>
      <a:accent6>
        <a:srgbClr val="595959"/>
      </a:accent6>
      <a:hlink>
        <a:srgbClr val="000000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_16_9.pptx" id="{92EE5BA5-E7AC-4AC7-883B-4676C020DC00}" vid="{7EA93EC4-C0A2-4C77-A645-082D6C7A5C57}"/>
    </a:ext>
  </a:extLst>
</a:theme>
</file>

<file path=ppt/theme/theme3.xml><?xml version="1.0" encoding="utf-8"?>
<a:theme xmlns:a="http://schemas.openxmlformats.org/drawingml/2006/main" name="1_NTSB Master Slide">
  <a:themeElements>
    <a:clrScheme name="NTSB color scheme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1F3149"/>
      </a:accent1>
      <a:accent2>
        <a:srgbClr val="96724C"/>
      </a:accent2>
      <a:accent3>
        <a:srgbClr val="493118"/>
      </a:accent3>
      <a:accent4>
        <a:srgbClr val="8BB0DD"/>
      </a:accent4>
      <a:accent5>
        <a:srgbClr val="A5A5A5"/>
      </a:accent5>
      <a:accent6>
        <a:srgbClr val="595959"/>
      </a:accent6>
      <a:hlink>
        <a:srgbClr val="000000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_16_9.pptx" id="{92EE5BA5-E7AC-4AC7-883B-4676C020DC00}" vid="{7EA93EC4-C0A2-4C77-A645-082D6C7A5C57}"/>
    </a:ext>
  </a:extLst>
</a:theme>
</file>

<file path=ppt/theme/theme4.xml><?xml version="1.0" encoding="utf-8"?>
<a:theme xmlns:a="http://schemas.openxmlformats.org/drawingml/2006/main" name="IATA_standard_template">
  <a:themeElements>
    <a:clrScheme name="">
      <a:dk1>
        <a:srgbClr val="0A4279"/>
      </a:dk1>
      <a:lt1>
        <a:srgbClr val="FFFFFF"/>
      </a:lt1>
      <a:dk2>
        <a:srgbClr val="0075BD"/>
      </a:dk2>
      <a:lt2>
        <a:srgbClr val="00305B"/>
      </a:lt2>
      <a:accent1>
        <a:srgbClr val="A6D7F5"/>
      </a:accent1>
      <a:accent2>
        <a:srgbClr val="A1BD00"/>
      </a:accent2>
      <a:accent3>
        <a:srgbClr val="FFFFFF"/>
      </a:accent3>
      <a:accent4>
        <a:srgbClr val="073766"/>
      </a:accent4>
      <a:accent5>
        <a:srgbClr val="D0E8F9"/>
      </a:accent5>
      <a:accent6>
        <a:srgbClr val="91AB00"/>
      </a:accent6>
      <a:hlink>
        <a:srgbClr val="0075BD"/>
      </a:hlink>
      <a:folHlink>
        <a:srgbClr val="6F3594"/>
      </a:folHlink>
    </a:clrScheme>
    <a:fontScheme name="IATA_standard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IATA_standard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TA_standard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_standard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_standard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_standard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_standard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_standard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_standard_template 8">
        <a:dk1>
          <a:srgbClr val="0A4279"/>
        </a:dk1>
        <a:lt1>
          <a:srgbClr val="FFFFFF"/>
        </a:lt1>
        <a:dk2>
          <a:srgbClr val="0075BD"/>
        </a:dk2>
        <a:lt2>
          <a:srgbClr val="00305B"/>
        </a:lt2>
        <a:accent1>
          <a:srgbClr val="A6D7F5"/>
        </a:accent1>
        <a:accent2>
          <a:srgbClr val="A1BD00"/>
        </a:accent2>
        <a:accent3>
          <a:srgbClr val="FFFFFF"/>
        </a:accent3>
        <a:accent4>
          <a:srgbClr val="073766"/>
        </a:accent4>
        <a:accent5>
          <a:srgbClr val="D0E8F9"/>
        </a:accent5>
        <a:accent6>
          <a:srgbClr val="91AB00"/>
        </a:accent6>
        <a:hlink>
          <a:srgbClr val="EF2C71"/>
        </a:hlink>
        <a:folHlink>
          <a:srgbClr val="6F35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IATA_standard_template">
  <a:themeElements>
    <a:clrScheme name="">
      <a:dk1>
        <a:srgbClr val="0A4279"/>
      </a:dk1>
      <a:lt1>
        <a:srgbClr val="FFFFFF"/>
      </a:lt1>
      <a:dk2>
        <a:srgbClr val="0075BD"/>
      </a:dk2>
      <a:lt2>
        <a:srgbClr val="00305B"/>
      </a:lt2>
      <a:accent1>
        <a:srgbClr val="A6D7F5"/>
      </a:accent1>
      <a:accent2>
        <a:srgbClr val="A1BD00"/>
      </a:accent2>
      <a:accent3>
        <a:srgbClr val="FFFFFF"/>
      </a:accent3>
      <a:accent4>
        <a:srgbClr val="073766"/>
      </a:accent4>
      <a:accent5>
        <a:srgbClr val="D0E8F9"/>
      </a:accent5>
      <a:accent6>
        <a:srgbClr val="91AB00"/>
      </a:accent6>
      <a:hlink>
        <a:srgbClr val="0075BD"/>
      </a:hlink>
      <a:folHlink>
        <a:srgbClr val="6F3594"/>
      </a:folHlink>
    </a:clrScheme>
    <a:fontScheme name="IATA_standard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IATA_standard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TA_standard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_standard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_standard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_standard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_standard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_standard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_standard_template 8">
        <a:dk1>
          <a:srgbClr val="0A4279"/>
        </a:dk1>
        <a:lt1>
          <a:srgbClr val="FFFFFF"/>
        </a:lt1>
        <a:dk2>
          <a:srgbClr val="0075BD"/>
        </a:dk2>
        <a:lt2>
          <a:srgbClr val="00305B"/>
        </a:lt2>
        <a:accent1>
          <a:srgbClr val="A6D7F5"/>
        </a:accent1>
        <a:accent2>
          <a:srgbClr val="A1BD00"/>
        </a:accent2>
        <a:accent3>
          <a:srgbClr val="FFFFFF"/>
        </a:accent3>
        <a:accent4>
          <a:srgbClr val="073766"/>
        </a:accent4>
        <a:accent5>
          <a:srgbClr val="D0E8F9"/>
        </a:accent5>
        <a:accent6>
          <a:srgbClr val="91AB00"/>
        </a:accent6>
        <a:hlink>
          <a:srgbClr val="EF2C71"/>
        </a:hlink>
        <a:folHlink>
          <a:srgbClr val="6F35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IATA_standard_template">
  <a:themeElements>
    <a:clrScheme name="">
      <a:dk1>
        <a:srgbClr val="0A4279"/>
      </a:dk1>
      <a:lt1>
        <a:srgbClr val="FFFFFF"/>
      </a:lt1>
      <a:dk2>
        <a:srgbClr val="0075BD"/>
      </a:dk2>
      <a:lt2>
        <a:srgbClr val="00305B"/>
      </a:lt2>
      <a:accent1>
        <a:srgbClr val="A6D7F5"/>
      </a:accent1>
      <a:accent2>
        <a:srgbClr val="A1BD00"/>
      </a:accent2>
      <a:accent3>
        <a:srgbClr val="FFFFFF"/>
      </a:accent3>
      <a:accent4>
        <a:srgbClr val="073766"/>
      </a:accent4>
      <a:accent5>
        <a:srgbClr val="D0E8F9"/>
      </a:accent5>
      <a:accent6>
        <a:srgbClr val="91AB00"/>
      </a:accent6>
      <a:hlink>
        <a:srgbClr val="0075BD"/>
      </a:hlink>
      <a:folHlink>
        <a:srgbClr val="6F3594"/>
      </a:folHlink>
    </a:clrScheme>
    <a:fontScheme name="IATA_standard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IATA_standard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TA_standard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_standard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_standard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_standard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_standard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_standard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_standard_template 8">
        <a:dk1>
          <a:srgbClr val="0A4279"/>
        </a:dk1>
        <a:lt1>
          <a:srgbClr val="FFFFFF"/>
        </a:lt1>
        <a:dk2>
          <a:srgbClr val="0075BD"/>
        </a:dk2>
        <a:lt2>
          <a:srgbClr val="00305B"/>
        </a:lt2>
        <a:accent1>
          <a:srgbClr val="A6D7F5"/>
        </a:accent1>
        <a:accent2>
          <a:srgbClr val="A1BD00"/>
        </a:accent2>
        <a:accent3>
          <a:srgbClr val="FFFFFF"/>
        </a:accent3>
        <a:accent4>
          <a:srgbClr val="073766"/>
        </a:accent4>
        <a:accent5>
          <a:srgbClr val="D0E8F9"/>
        </a:accent5>
        <a:accent6>
          <a:srgbClr val="91AB00"/>
        </a:accent6>
        <a:hlink>
          <a:srgbClr val="EF2C71"/>
        </a:hlink>
        <a:folHlink>
          <a:srgbClr val="6F35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IATA_standard_template">
  <a:themeElements>
    <a:clrScheme name="">
      <a:dk1>
        <a:srgbClr val="0A4279"/>
      </a:dk1>
      <a:lt1>
        <a:srgbClr val="FFFFFF"/>
      </a:lt1>
      <a:dk2>
        <a:srgbClr val="0075BD"/>
      </a:dk2>
      <a:lt2>
        <a:srgbClr val="00305B"/>
      </a:lt2>
      <a:accent1>
        <a:srgbClr val="A6D7F5"/>
      </a:accent1>
      <a:accent2>
        <a:srgbClr val="A1BD00"/>
      </a:accent2>
      <a:accent3>
        <a:srgbClr val="FFFFFF"/>
      </a:accent3>
      <a:accent4>
        <a:srgbClr val="073766"/>
      </a:accent4>
      <a:accent5>
        <a:srgbClr val="D0E8F9"/>
      </a:accent5>
      <a:accent6>
        <a:srgbClr val="91AB00"/>
      </a:accent6>
      <a:hlink>
        <a:srgbClr val="0075BD"/>
      </a:hlink>
      <a:folHlink>
        <a:srgbClr val="6F3594"/>
      </a:folHlink>
    </a:clrScheme>
    <a:fontScheme name="IATA_standard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IATA_standard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TA_standard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_standard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_standard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_standard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_standard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_standard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_standard_template 8">
        <a:dk1>
          <a:srgbClr val="0A4279"/>
        </a:dk1>
        <a:lt1>
          <a:srgbClr val="FFFFFF"/>
        </a:lt1>
        <a:dk2>
          <a:srgbClr val="0075BD"/>
        </a:dk2>
        <a:lt2>
          <a:srgbClr val="00305B"/>
        </a:lt2>
        <a:accent1>
          <a:srgbClr val="A6D7F5"/>
        </a:accent1>
        <a:accent2>
          <a:srgbClr val="A1BD00"/>
        </a:accent2>
        <a:accent3>
          <a:srgbClr val="FFFFFF"/>
        </a:accent3>
        <a:accent4>
          <a:srgbClr val="073766"/>
        </a:accent4>
        <a:accent5>
          <a:srgbClr val="D0E8F9"/>
        </a:accent5>
        <a:accent6>
          <a:srgbClr val="91AB00"/>
        </a:accent6>
        <a:hlink>
          <a:srgbClr val="EF2C71"/>
        </a:hlink>
        <a:folHlink>
          <a:srgbClr val="6F35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IATA_standard_template">
  <a:themeElements>
    <a:clrScheme name="">
      <a:dk1>
        <a:srgbClr val="0A4279"/>
      </a:dk1>
      <a:lt1>
        <a:srgbClr val="FFFFFF"/>
      </a:lt1>
      <a:dk2>
        <a:srgbClr val="0075BD"/>
      </a:dk2>
      <a:lt2>
        <a:srgbClr val="00305B"/>
      </a:lt2>
      <a:accent1>
        <a:srgbClr val="A6D7F5"/>
      </a:accent1>
      <a:accent2>
        <a:srgbClr val="A1BD00"/>
      </a:accent2>
      <a:accent3>
        <a:srgbClr val="FFFFFF"/>
      </a:accent3>
      <a:accent4>
        <a:srgbClr val="073766"/>
      </a:accent4>
      <a:accent5>
        <a:srgbClr val="D0E8F9"/>
      </a:accent5>
      <a:accent6>
        <a:srgbClr val="91AB00"/>
      </a:accent6>
      <a:hlink>
        <a:srgbClr val="0075BD"/>
      </a:hlink>
      <a:folHlink>
        <a:srgbClr val="6F3594"/>
      </a:folHlink>
    </a:clrScheme>
    <a:fontScheme name="IATA_standard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IATA_standard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TA_standard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_standard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_standard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_standard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_standard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_standard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_standard_template 8">
        <a:dk1>
          <a:srgbClr val="0A4279"/>
        </a:dk1>
        <a:lt1>
          <a:srgbClr val="FFFFFF"/>
        </a:lt1>
        <a:dk2>
          <a:srgbClr val="0075BD"/>
        </a:dk2>
        <a:lt2>
          <a:srgbClr val="00305B"/>
        </a:lt2>
        <a:accent1>
          <a:srgbClr val="A6D7F5"/>
        </a:accent1>
        <a:accent2>
          <a:srgbClr val="A1BD00"/>
        </a:accent2>
        <a:accent3>
          <a:srgbClr val="FFFFFF"/>
        </a:accent3>
        <a:accent4>
          <a:srgbClr val="073766"/>
        </a:accent4>
        <a:accent5>
          <a:srgbClr val="D0E8F9"/>
        </a:accent5>
        <a:accent6>
          <a:srgbClr val="91AB00"/>
        </a:accent6>
        <a:hlink>
          <a:srgbClr val="EF2C71"/>
        </a:hlink>
        <a:folHlink>
          <a:srgbClr val="6F35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IATA_standard_template">
  <a:themeElements>
    <a:clrScheme name="">
      <a:dk1>
        <a:srgbClr val="0A4279"/>
      </a:dk1>
      <a:lt1>
        <a:srgbClr val="FFFFFF"/>
      </a:lt1>
      <a:dk2>
        <a:srgbClr val="0075BD"/>
      </a:dk2>
      <a:lt2>
        <a:srgbClr val="00305B"/>
      </a:lt2>
      <a:accent1>
        <a:srgbClr val="A6D7F5"/>
      </a:accent1>
      <a:accent2>
        <a:srgbClr val="A1BD00"/>
      </a:accent2>
      <a:accent3>
        <a:srgbClr val="FFFFFF"/>
      </a:accent3>
      <a:accent4>
        <a:srgbClr val="073766"/>
      </a:accent4>
      <a:accent5>
        <a:srgbClr val="D0E8F9"/>
      </a:accent5>
      <a:accent6>
        <a:srgbClr val="91AB00"/>
      </a:accent6>
      <a:hlink>
        <a:srgbClr val="0075BD"/>
      </a:hlink>
      <a:folHlink>
        <a:srgbClr val="6F3594"/>
      </a:folHlink>
    </a:clrScheme>
    <a:fontScheme name="IATA_standard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IATA_standard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TA_standard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_standard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_standard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_standard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_standard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_standard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_standard_template 8">
        <a:dk1>
          <a:srgbClr val="0A4279"/>
        </a:dk1>
        <a:lt1>
          <a:srgbClr val="FFFFFF"/>
        </a:lt1>
        <a:dk2>
          <a:srgbClr val="0075BD"/>
        </a:dk2>
        <a:lt2>
          <a:srgbClr val="00305B"/>
        </a:lt2>
        <a:accent1>
          <a:srgbClr val="A6D7F5"/>
        </a:accent1>
        <a:accent2>
          <a:srgbClr val="A1BD00"/>
        </a:accent2>
        <a:accent3>
          <a:srgbClr val="FFFFFF"/>
        </a:accent3>
        <a:accent4>
          <a:srgbClr val="073766"/>
        </a:accent4>
        <a:accent5>
          <a:srgbClr val="D0E8F9"/>
        </a:accent5>
        <a:accent6>
          <a:srgbClr val="91AB00"/>
        </a:accent6>
        <a:hlink>
          <a:srgbClr val="EF2C71"/>
        </a:hlink>
        <a:folHlink>
          <a:srgbClr val="6F35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TSB color scheme">
    <a:dk1>
      <a:sysClr val="windowText" lastClr="000000"/>
    </a:dk1>
    <a:lt1>
      <a:srgbClr val="FFFFFF"/>
    </a:lt1>
    <a:dk2>
      <a:srgbClr val="000000"/>
    </a:dk2>
    <a:lt2>
      <a:srgbClr val="FFFFFF"/>
    </a:lt2>
    <a:accent1>
      <a:srgbClr val="1F3149"/>
    </a:accent1>
    <a:accent2>
      <a:srgbClr val="96724C"/>
    </a:accent2>
    <a:accent3>
      <a:srgbClr val="493118"/>
    </a:accent3>
    <a:accent4>
      <a:srgbClr val="8BB0DD"/>
    </a:accent4>
    <a:accent5>
      <a:srgbClr val="A5A5A5"/>
    </a:accent5>
    <a:accent6>
      <a:srgbClr val="595959"/>
    </a:accent6>
    <a:hlink>
      <a:srgbClr val="000000"/>
    </a:hlink>
    <a:folHlink>
      <a:srgbClr val="FFCC66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TSB color scheme">
    <a:dk1>
      <a:sysClr val="windowText" lastClr="000000"/>
    </a:dk1>
    <a:lt1>
      <a:srgbClr val="FFFFFF"/>
    </a:lt1>
    <a:dk2>
      <a:srgbClr val="000000"/>
    </a:dk2>
    <a:lt2>
      <a:srgbClr val="FFFFFF"/>
    </a:lt2>
    <a:accent1>
      <a:srgbClr val="1F3149"/>
    </a:accent1>
    <a:accent2>
      <a:srgbClr val="96724C"/>
    </a:accent2>
    <a:accent3>
      <a:srgbClr val="493118"/>
    </a:accent3>
    <a:accent4>
      <a:srgbClr val="8BB0DD"/>
    </a:accent4>
    <a:accent5>
      <a:srgbClr val="A5A5A5"/>
    </a:accent5>
    <a:accent6>
      <a:srgbClr val="595959"/>
    </a:accent6>
    <a:hlink>
      <a:srgbClr val="000000"/>
    </a:hlink>
    <a:folHlink>
      <a:srgbClr val="FFCC66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847</Words>
  <Application>Microsoft Macintosh PowerPoint</Application>
  <PresentationFormat>On-screen Show (4:3)</PresentationFormat>
  <Paragraphs>170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ＭＳ Ｐゴシック</vt:lpstr>
      <vt:lpstr>ＭＳ Ｐゴシック</vt:lpstr>
      <vt:lpstr>Arial</vt:lpstr>
      <vt:lpstr>Calibri</vt:lpstr>
      <vt:lpstr>Times New Roman</vt:lpstr>
      <vt:lpstr>Wingdings</vt:lpstr>
      <vt:lpstr>Office Theme</vt:lpstr>
      <vt:lpstr>NTSB Master Slide</vt:lpstr>
      <vt:lpstr>1_NTSB Master Slide</vt:lpstr>
      <vt:lpstr>IATA_standard_template</vt:lpstr>
      <vt:lpstr>1_IATA_standard_template</vt:lpstr>
      <vt:lpstr>2_IATA_standard_template</vt:lpstr>
      <vt:lpstr>3_IATA_standard_template</vt:lpstr>
      <vt:lpstr>4_IATA_standard_template</vt:lpstr>
      <vt:lpstr>5_IATA_standard_template</vt:lpstr>
      <vt:lpstr>Industry Update on Turbulence</vt:lpstr>
      <vt:lpstr>Turbulence Issues</vt:lpstr>
      <vt:lpstr>Quiz</vt:lpstr>
      <vt:lpstr>Quiz</vt:lpstr>
      <vt:lpstr>Quiz</vt:lpstr>
      <vt:lpstr>Quiz</vt:lpstr>
      <vt:lpstr>Quiz</vt:lpstr>
      <vt:lpstr>Quiz</vt:lpstr>
      <vt:lpstr>US Civil Aviation Turbulence Accidents</vt:lpstr>
      <vt:lpstr>Turbulence Types in Part 121 Accidents: 2008-2016</vt:lpstr>
      <vt:lpstr>Seasonality of Part 121 Turbulence Accidents: 2008-2016</vt:lpstr>
      <vt:lpstr>Awareness</vt:lpstr>
      <vt:lpstr>Manual PIREPs</vt:lpstr>
      <vt:lpstr>Automated Turbulence Reporting</vt:lpstr>
      <vt:lpstr>Automated Turbulence Reporting</vt:lpstr>
      <vt:lpstr>Automated Turbulence Reporting Issues</vt:lpstr>
      <vt:lpstr>Turbulence Forecasting</vt:lpstr>
      <vt:lpstr>Graphical Turbulence Guidance (GTG)</vt:lpstr>
      <vt:lpstr>GTG Enhancements</vt:lpstr>
      <vt:lpstr>GTG Enhancements</vt:lpstr>
      <vt:lpstr>GTGN</vt:lpstr>
      <vt:lpstr>Delta Airlines EDR Application </vt:lpstr>
      <vt:lpstr> </vt:lpstr>
      <vt:lpstr> Current problem with turbulence data: Too little shared</vt:lpstr>
      <vt:lpstr>PowerPoint Presentation</vt:lpstr>
      <vt:lpstr>Highly Collaborative Development </vt:lpstr>
      <vt:lpstr>Basic Turbulence Viewer</vt:lpstr>
      <vt:lpstr>Basic Turbulence Viewer: Color Coded Reports</vt:lpstr>
      <vt:lpstr>Basic Turbulence Viewer: Altitude, Time, EDR Sliders</vt:lpstr>
      <vt:lpstr>PowerPoint Presentation</vt:lpstr>
    </vt:vector>
  </TitlesOfParts>
  <Company>Southwest Airlines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Curtis</dc:creator>
  <cp:lastModifiedBy>Catherine Jackson</cp:lastModifiedBy>
  <cp:revision>27</cp:revision>
  <dcterms:created xsi:type="dcterms:W3CDTF">2018-10-02T16:24:51Z</dcterms:created>
  <dcterms:modified xsi:type="dcterms:W3CDTF">2018-10-05T18:19:47Z</dcterms:modified>
</cp:coreProperties>
</file>